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9"/>
  </p:notesMasterIdLst>
  <p:handoutMasterIdLst>
    <p:handoutMasterId r:id="rId30"/>
  </p:handoutMasterIdLst>
  <p:sldIdLst>
    <p:sldId id="295" r:id="rId5"/>
    <p:sldId id="304" r:id="rId6"/>
    <p:sldId id="306" r:id="rId7"/>
    <p:sldId id="305" r:id="rId8"/>
    <p:sldId id="307" r:id="rId9"/>
    <p:sldId id="308" r:id="rId10"/>
    <p:sldId id="309" r:id="rId11"/>
    <p:sldId id="310" r:id="rId12"/>
    <p:sldId id="317" r:id="rId13"/>
    <p:sldId id="311" r:id="rId14"/>
    <p:sldId id="318" r:id="rId15"/>
    <p:sldId id="325" r:id="rId16"/>
    <p:sldId id="312" r:id="rId17"/>
    <p:sldId id="313" r:id="rId18"/>
    <p:sldId id="319" r:id="rId19"/>
    <p:sldId id="320" r:id="rId20"/>
    <p:sldId id="321" r:id="rId21"/>
    <p:sldId id="314" r:id="rId22"/>
    <p:sldId id="315" r:id="rId23"/>
    <p:sldId id="322" r:id="rId24"/>
    <p:sldId id="323" r:id="rId25"/>
    <p:sldId id="316" r:id="rId26"/>
    <p:sldId id="324"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1284" autoAdjust="0"/>
  </p:normalViewPr>
  <p:slideViewPr>
    <p:cSldViewPr snapToGrid="0">
      <p:cViewPr varScale="1">
        <p:scale>
          <a:sx n="107" d="100"/>
          <a:sy n="107" d="100"/>
        </p:scale>
        <p:origin x="750" y="78"/>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3/26/2025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‹Nº›</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‹Nº›</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50746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14711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24</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242636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00519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25459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s-ES" dirty="0"/>
              <a:t>Haga clic en el icono para agregar una imagen</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s-ES" dirty="0"/>
              <a:t>Haga clic en el icono para agregar una imagen</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0918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72332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2708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958274"/>
            <a:ext cx="4639736" cy="291082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15944" y="2958273"/>
            <a:ext cx="4639736" cy="291082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67651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52646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0067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Presentation Title</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88" r:id="rId14"/>
  </p:sldLayoutIdLst>
  <p:hf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a:blip r:embed="rId3"/>
          <a:srcRect t="4989" b="4989"/>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0" y="3543300"/>
            <a:ext cx="6705600" cy="1728000"/>
          </a:xfrm>
          <a:solidFill>
            <a:schemeClr val="tx1">
              <a:alpha val="80000"/>
            </a:schemeClr>
          </a:solidFill>
        </p:spPr>
        <p:txBody>
          <a:bodyPr bIns="90000" anchor="ctr" anchorCtr="0"/>
          <a:lstStyle/>
          <a:p>
            <a:pPr>
              <a:lnSpc>
                <a:spcPct val="80000"/>
              </a:lnSpc>
            </a:pPr>
            <a:r>
              <a:rPr lang="en-US" sz="3600" dirty="0">
                <a:solidFill>
                  <a:schemeClr val="bg1">
                    <a:lumMod val="95000"/>
                  </a:schemeClr>
                </a:solidFill>
                <a:latin typeface="Uber Move Medium" panose="02010603030201060303" pitchFamily="50" charset="0"/>
              </a:rPr>
              <a:t>Uber Freight</a:t>
            </a:r>
            <a:br>
              <a:rPr lang="en-US" sz="3600" dirty="0">
                <a:solidFill>
                  <a:schemeClr val="bg1">
                    <a:lumMod val="95000"/>
                  </a:schemeClr>
                </a:solidFill>
                <a:latin typeface="Uber Move Medium" panose="02010603030201060303" pitchFamily="50" charset="0"/>
              </a:rPr>
            </a:br>
            <a:r>
              <a:rPr lang="en-US" sz="3600" dirty="0">
                <a:solidFill>
                  <a:schemeClr val="bg1">
                    <a:lumMod val="95000"/>
                  </a:schemeClr>
                </a:solidFill>
                <a:latin typeface="Uber Move Medium" panose="02010603030201060303" pitchFamily="50" charset="0"/>
              </a:rPr>
              <a:t>Interview Homework</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05.– Testing</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sp>
        <p:nvSpPr>
          <p:cNvPr id="2" name="CuadroTexto 1">
            <a:extLst>
              <a:ext uri="{FF2B5EF4-FFF2-40B4-BE49-F238E27FC236}">
                <a16:creationId xmlns:a16="http://schemas.microsoft.com/office/drawing/2014/main" id="{139EFEA1-53D7-3C44-3826-123F6523E99D}"/>
              </a:ext>
            </a:extLst>
          </p:cNvPr>
          <p:cNvSpPr txBox="1"/>
          <p:nvPr/>
        </p:nvSpPr>
        <p:spPr>
          <a:xfrm>
            <a:off x="384392" y="752710"/>
            <a:ext cx="8547172" cy="402546"/>
          </a:xfrm>
          <a:prstGeom prst="rect">
            <a:avLst/>
          </a:prstGeom>
          <a:noFill/>
        </p:spPr>
        <p:txBody>
          <a:bodyPr wrap="square" rtlCol="0">
            <a:spAutoFit/>
          </a:bodyPr>
          <a:lstStyle/>
          <a:p>
            <a:pPr>
              <a:lnSpc>
                <a:spcPct val="120000"/>
              </a:lnSpc>
            </a:pPr>
            <a:r>
              <a:rPr lang="en-US" dirty="0"/>
              <a:t>I ran a series of tests, comparing the results of to see differences between the two. </a:t>
            </a:r>
          </a:p>
        </p:txBody>
      </p:sp>
      <p:sp>
        <p:nvSpPr>
          <p:cNvPr id="6" name="CuadroTexto 5">
            <a:extLst>
              <a:ext uri="{FF2B5EF4-FFF2-40B4-BE49-F238E27FC236}">
                <a16:creationId xmlns:a16="http://schemas.microsoft.com/office/drawing/2014/main" id="{9A801FB9-A4F7-2430-9873-0BCDDD94EC18}"/>
              </a:ext>
            </a:extLst>
          </p:cNvPr>
          <p:cNvSpPr txBox="1"/>
          <p:nvPr/>
        </p:nvSpPr>
        <p:spPr>
          <a:xfrm>
            <a:off x="384392" y="1460596"/>
            <a:ext cx="4994432" cy="3693319"/>
          </a:xfrm>
          <a:prstGeom prst="rect">
            <a:avLst/>
          </a:prstGeom>
          <a:noFill/>
        </p:spPr>
        <p:txBody>
          <a:bodyPr wrap="square">
            <a:spAutoFit/>
          </a:bodyPr>
          <a:lstStyle/>
          <a:p>
            <a:r>
              <a:rPr lang="en-US" b="1" dirty="0"/>
              <a:t>Chosen locations (</a:t>
            </a:r>
            <a:r>
              <a:rPr lang="en-US" b="1" dirty="0" err="1"/>
              <a:t>lat</a:t>
            </a:r>
            <a:r>
              <a:rPr lang="en-US" b="1" dirty="0"/>
              <a:t>, </a:t>
            </a:r>
            <a:r>
              <a:rPr lang="en-US" b="1" dirty="0" err="1"/>
              <a:t>lon</a:t>
            </a:r>
            <a:r>
              <a:rPr lang="en-US" b="1" dirty="0"/>
              <a:t>):</a:t>
            </a:r>
          </a:p>
          <a:p>
            <a:r>
              <a:rPr lang="en-US" dirty="0"/>
              <a:t>(36.80,-89.80), (40.00,-76.20)</a:t>
            </a:r>
          </a:p>
          <a:p>
            <a:r>
              <a:rPr lang="en-US" b="1" dirty="0"/>
              <a:t>Distance between points: </a:t>
            </a:r>
            <a:r>
              <a:rPr lang="en-US" dirty="0"/>
              <a:t>769.57 miles</a:t>
            </a:r>
          </a:p>
          <a:p>
            <a:r>
              <a:rPr lang="en-US" b="1" dirty="0"/>
              <a:t>Warehouse 1 stats:</a:t>
            </a:r>
          </a:p>
          <a:p>
            <a:r>
              <a:rPr lang="en-US" b="1" dirty="0"/>
              <a:t>Total cost of distance to customers: </a:t>
            </a:r>
            <a:r>
              <a:rPr lang="en-US" dirty="0"/>
              <a:t>6,094,341.07$</a:t>
            </a:r>
          </a:p>
          <a:p>
            <a:r>
              <a:rPr lang="en-US" b="1" dirty="0"/>
              <a:t>Total number of customers server: </a:t>
            </a:r>
            <a:r>
              <a:rPr lang="en-US" dirty="0"/>
              <a:t>224</a:t>
            </a:r>
          </a:p>
          <a:p>
            <a:r>
              <a:rPr lang="en-US" b="1" dirty="0"/>
              <a:t>Warehouse 2 stats:</a:t>
            </a:r>
          </a:p>
          <a:p>
            <a:r>
              <a:rPr lang="en-US" b="1" dirty="0"/>
              <a:t>Total cost of distance to customers: </a:t>
            </a:r>
            <a:r>
              <a:rPr lang="en-US" dirty="0"/>
              <a:t>9,692,855.44$</a:t>
            </a:r>
          </a:p>
          <a:p>
            <a:r>
              <a:rPr lang="en-US" b="1" dirty="0"/>
              <a:t>Total number of customers server: </a:t>
            </a:r>
            <a:r>
              <a:rPr lang="en-US" dirty="0"/>
              <a:t>146 </a:t>
            </a:r>
          </a:p>
          <a:p>
            <a:r>
              <a:rPr lang="en-US" b="1" dirty="0"/>
              <a:t>Cost benefit over random selection:</a:t>
            </a:r>
          </a:p>
          <a:p>
            <a:r>
              <a:rPr lang="en-US" b="1" dirty="0"/>
              <a:t>Coordinate 1: </a:t>
            </a:r>
            <a:r>
              <a:rPr lang="en-US" dirty="0"/>
              <a:t>-25.29%</a:t>
            </a:r>
          </a:p>
          <a:p>
            <a:r>
              <a:rPr lang="en-US" b="1" dirty="0"/>
              <a:t>Coordinate 2: </a:t>
            </a:r>
            <a:r>
              <a:rPr lang="en-US" dirty="0"/>
              <a:t>-81.56%</a:t>
            </a:r>
          </a:p>
          <a:p>
            <a:r>
              <a:rPr lang="en-US" b="1" dirty="0"/>
              <a:t>Avg</a:t>
            </a:r>
            <a:r>
              <a:rPr lang="en-US" dirty="0"/>
              <a:t>: -53.43%</a:t>
            </a:r>
          </a:p>
        </p:txBody>
      </p:sp>
      <p:sp>
        <p:nvSpPr>
          <p:cNvPr id="8" name="CuadroTexto 7">
            <a:extLst>
              <a:ext uri="{FF2B5EF4-FFF2-40B4-BE49-F238E27FC236}">
                <a16:creationId xmlns:a16="http://schemas.microsoft.com/office/drawing/2014/main" id="{5E34AE13-41FA-5150-DD41-241B15993B87}"/>
              </a:ext>
            </a:extLst>
          </p:cNvPr>
          <p:cNvSpPr txBox="1"/>
          <p:nvPr/>
        </p:nvSpPr>
        <p:spPr>
          <a:xfrm>
            <a:off x="5827059" y="1460595"/>
            <a:ext cx="4994432" cy="3693319"/>
          </a:xfrm>
          <a:prstGeom prst="rect">
            <a:avLst/>
          </a:prstGeom>
          <a:noFill/>
        </p:spPr>
        <p:txBody>
          <a:bodyPr wrap="square">
            <a:spAutoFit/>
          </a:bodyPr>
          <a:lstStyle/>
          <a:p>
            <a:r>
              <a:rPr lang="en-US" b="1" dirty="0"/>
              <a:t>Chosen locations (</a:t>
            </a:r>
            <a:r>
              <a:rPr lang="en-US" b="1" dirty="0" err="1"/>
              <a:t>lat</a:t>
            </a:r>
            <a:r>
              <a:rPr lang="en-US" b="1" dirty="0"/>
              <a:t>, </a:t>
            </a:r>
            <a:r>
              <a:rPr lang="en-US" b="1" dirty="0" err="1"/>
              <a:t>lon</a:t>
            </a:r>
            <a:r>
              <a:rPr lang="en-US" b="1" dirty="0"/>
              <a:t>):</a:t>
            </a:r>
          </a:p>
          <a:p>
            <a:r>
              <a:rPr lang="en-US" dirty="0"/>
              <a:t>(40.40,-84.60), (33.80,-83.40)</a:t>
            </a:r>
          </a:p>
          <a:p>
            <a:r>
              <a:rPr lang="en-US" b="1" dirty="0"/>
              <a:t>Distance between points: </a:t>
            </a:r>
            <a:r>
              <a:rPr lang="en-US" dirty="0"/>
              <a:t>459.92 miles</a:t>
            </a:r>
          </a:p>
          <a:p>
            <a:r>
              <a:rPr lang="en-US" b="1" dirty="0"/>
              <a:t>Warehouse 1 stats:</a:t>
            </a:r>
          </a:p>
          <a:p>
            <a:r>
              <a:rPr lang="en-US" b="1" dirty="0"/>
              <a:t>Total cost of distance to customers: </a:t>
            </a:r>
            <a:r>
              <a:rPr lang="en-US" dirty="0"/>
              <a:t>6,068,405.08$ </a:t>
            </a:r>
          </a:p>
          <a:p>
            <a:r>
              <a:rPr lang="en-US" b="1" dirty="0"/>
              <a:t>Total number of customers server: </a:t>
            </a:r>
            <a:r>
              <a:rPr lang="en-US" dirty="0"/>
              <a:t>238</a:t>
            </a:r>
          </a:p>
          <a:p>
            <a:r>
              <a:rPr lang="en-US" b="1" dirty="0"/>
              <a:t>Warehouse 2 stats:</a:t>
            </a:r>
          </a:p>
          <a:p>
            <a:r>
              <a:rPr lang="en-US" b="1" dirty="0"/>
              <a:t>Total cost of distance to customers: </a:t>
            </a:r>
            <a:r>
              <a:rPr lang="en-US" dirty="0"/>
              <a:t>8,098,887.43$</a:t>
            </a:r>
          </a:p>
          <a:p>
            <a:r>
              <a:rPr lang="en-US" b="1" dirty="0"/>
              <a:t>Total number of customers server: </a:t>
            </a:r>
            <a:r>
              <a:rPr lang="en-US" dirty="0"/>
              <a:t>132</a:t>
            </a:r>
          </a:p>
          <a:p>
            <a:r>
              <a:rPr lang="en-US" b="1" dirty="0"/>
              <a:t>Cost benefit over random selection:</a:t>
            </a:r>
          </a:p>
          <a:p>
            <a:r>
              <a:rPr lang="en-US" b="1" dirty="0"/>
              <a:t>Performance 1: </a:t>
            </a:r>
            <a:r>
              <a:rPr lang="en-US" dirty="0"/>
              <a:t>-41.17%</a:t>
            </a:r>
          </a:p>
          <a:p>
            <a:r>
              <a:rPr lang="en-US" b="1" dirty="0"/>
              <a:t>Performance 2: </a:t>
            </a:r>
            <a:r>
              <a:rPr lang="en-US" dirty="0"/>
              <a:t>-64.70%</a:t>
            </a:r>
          </a:p>
          <a:p>
            <a:r>
              <a:rPr lang="en-US" b="1" dirty="0"/>
              <a:t>Avg: </a:t>
            </a:r>
            <a:r>
              <a:rPr lang="en-US" dirty="0"/>
              <a:t>-52.94%</a:t>
            </a:r>
          </a:p>
        </p:txBody>
      </p:sp>
      <p:sp>
        <p:nvSpPr>
          <p:cNvPr id="10" name="Marcador de número de diapositiva 9">
            <a:extLst>
              <a:ext uri="{FF2B5EF4-FFF2-40B4-BE49-F238E27FC236}">
                <a16:creationId xmlns:a16="http://schemas.microsoft.com/office/drawing/2014/main" id="{1C078D11-9576-7F8A-2465-AF717784A3BB}"/>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10</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1354238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06.– Results</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sp>
        <p:nvSpPr>
          <p:cNvPr id="2" name="CuadroTexto 1">
            <a:extLst>
              <a:ext uri="{FF2B5EF4-FFF2-40B4-BE49-F238E27FC236}">
                <a16:creationId xmlns:a16="http://schemas.microsoft.com/office/drawing/2014/main" id="{139EFEA1-53D7-3C44-3826-123F6523E99D}"/>
              </a:ext>
            </a:extLst>
          </p:cNvPr>
          <p:cNvSpPr txBox="1"/>
          <p:nvPr/>
        </p:nvSpPr>
        <p:spPr>
          <a:xfrm>
            <a:off x="321640" y="1116106"/>
            <a:ext cx="3407679" cy="3394134"/>
          </a:xfrm>
          <a:prstGeom prst="rect">
            <a:avLst/>
          </a:prstGeom>
          <a:noFill/>
        </p:spPr>
        <p:txBody>
          <a:bodyPr wrap="square" rtlCol="0">
            <a:spAutoFit/>
          </a:bodyPr>
          <a:lstStyle/>
          <a:p>
            <a:pPr>
              <a:lnSpc>
                <a:spcPct val="120000"/>
              </a:lnSpc>
            </a:pPr>
            <a:r>
              <a:rPr lang="en-US" dirty="0"/>
              <a:t>In the end, the higher resolution showed a small improvement. Translating into an improvement of </a:t>
            </a:r>
            <a:r>
              <a:rPr lang="en-US" b="1" dirty="0"/>
              <a:t>-52.94% </a:t>
            </a:r>
            <a:r>
              <a:rPr lang="en-US" dirty="0"/>
              <a:t>in </a:t>
            </a:r>
            <a:r>
              <a:rPr lang="en-US" b="1" dirty="0"/>
              <a:t>costs</a:t>
            </a:r>
            <a:r>
              <a:rPr lang="en-US" dirty="0"/>
              <a:t> over random coordinates selection and </a:t>
            </a:r>
            <a:r>
              <a:rPr lang="en-US" b="1" dirty="0"/>
              <a:t>saving 1,619,904$ </a:t>
            </a:r>
            <a:r>
              <a:rPr lang="en-US" dirty="0"/>
              <a:t>over the lower resolution.</a:t>
            </a:r>
          </a:p>
          <a:p>
            <a:pPr>
              <a:lnSpc>
                <a:spcPct val="120000"/>
              </a:lnSpc>
            </a:pPr>
            <a:endParaRPr lang="en-US" dirty="0"/>
          </a:p>
          <a:p>
            <a:pPr>
              <a:lnSpc>
                <a:spcPct val="120000"/>
              </a:lnSpc>
            </a:pPr>
            <a:r>
              <a:rPr lang="en-US" b="1" dirty="0"/>
              <a:t>Total Cost of the network:</a:t>
            </a:r>
          </a:p>
          <a:p>
            <a:pPr>
              <a:lnSpc>
                <a:spcPct val="120000"/>
              </a:lnSpc>
            </a:pPr>
            <a:r>
              <a:rPr lang="en-US" dirty="0"/>
              <a:t>14,167,292.51 $</a:t>
            </a:r>
          </a:p>
        </p:txBody>
      </p:sp>
      <p:pic>
        <p:nvPicPr>
          <p:cNvPr id="7" name="Imagen 6" descr="Mapa&#10;&#10;Descripción generada automáticamente con confianza media">
            <a:extLst>
              <a:ext uri="{FF2B5EF4-FFF2-40B4-BE49-F238E27FC236}">
                <a16:creationId xmlns:a16="http://schemas.microsoft.com/office/drawing/2014/main" id="{37AAA249-CDA8-800C-0944-39C5B4D4F581}"/>
              </a:ext>
            </a:extLst>
          </p:cNvPr>
          <p:cNvPicPr>
            <a:picLocks noChangeAspect="1"/>
          </p:cNvPicPr>
          <p:nvPr/>
        </p:nvPicPr>
        <p:blipFill rotWithShape="1">
          <a:blip r:embed="rId2"/>
          <a:srcRect l="8971" t="8722" r="14927" b="5910"/>
          <a:stretch/>
        </p:blipFill>
        <p:spPr>
          <a:xfrm>
            <a:off x="3729319" y="1116106"/>
            <a:ext cx="8334438" cy="4155141"/>
          </a:xfrm>
          <a:prstGeom prst="rect">
            <a:avLst/>
          </a:prstGeom>
        </p:spPr>
      </p:pic>
      <p:sp>
        <p:nvSpPr>
          <p:cNvPr id="10" name="Marcador de número de diapositiva 9">
            <a:extLst>
              <a:ext uri="{FF2B5EF4-FFF2-40B4-BE49-F238E27FC236}">
                <a16:creationId xmlns:a16="http://schemas.microsoft.com/office/drawing/2014/main" id="{FFA53DA4-458A-5AB7-B275-473E9E6B5C8F}"/>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11</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87094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06.– Results</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sp>
        <p:nvSpPr>
          <p:cNvPr id="2" name="CuadroTexto 1">
            <a:extLst>
              <a:ext uri="{FF2B5EF4-FFF2-40B4-BE49-F238E27FC236}">
                <a16:creationId xmlns:a16="http://schemas.microsoft.com/office/drawing/2014/main" id="{139EFEA1-53D7-3C44-3826-123F6523E99D}"/>
              </a:ext>
            </a:extLst>
          </p:cNvPr>
          <p:cNvSpPr txBox="1"/>
          <p:nvPr/>
        </p:nvSpPr>
        <p:spPr>
          <a:xfrm>
            <a:off x="618019" y="878216"/>
            <a:ext cx="3407679" cy="402546"/>
          </a:xfrm>
          <a:prstGeom prst="rect">
            <a:avLst/>
          </a:prstGeom>
          <a:noFill/>
        </p:spPr>
        <p:txBody>
          <a:bodyPr wrap="square" rtlCol="0">
            <a:spAutoFit/>
          </a:bodyPr>
          <a:lstStyle/>
          <a:p>
            <a:pPr>
              <a:lnSpc>
                <a:spcPct val="120000"/>
              </a:lnSpc>
            </a:pPr>
            <a:r>
              <a:rPr lang="en-US" b="1" dirty="0"/>
              <a:t>The two chosen locations where:</a:t>
            </a:r>
          </a:p>
        </p:txBody>
      </p:sp>
      <p:sp>
        <p:nvSpPr>
          <p:cNvPr id="6" name="CuadroTexto 5">
            <a:extLst>
              <a:ext uri="{FF2B5EF4-FFF2-40B4-BE49-F238E27FC236}">
                <a16:creationId xmlns:a16="http://schemas.microsoft.com/office/drawing/2014/main" id="{A912DE66-630F-E5F9-F518-6D63859A1ED1}"/>
              </a:ext>
            </a:extLst>
          </p:cNvPr>
          <p:cNvSpPr txBox="1"/>
          <p:nvPr/>
        </p:nvSpPr>
        <p:spPr>
          <a:xfrm>
            <a:off x="618019" y="1665482"/>
            <a:ext cx="4145301" cy="646331"/>
          </a:xfrm>
          <a:prstGeom prst="rect">
            <a:avLst/>
          </a:prstGeom>
          <a:noFill/>
        </p:spPr>
        <p:txBody>
          <a:bodyPr wrap="square">
            <a:spAutoFit/>
          </a:bodyPr>
          <a:lstStyle/>
          <a:p>
            <a:pPr algn="ctr"/>
            <a:r>
              <a:rPr lang="en-US" b="1" dirty="0"/>
              <a:t>40°24'00.0"N 84°36'00.0"W</a:t>
            </a:r>
          </a:p>
          <a:p>
            <a:pPr algn="ctr"/>
            <a:r>
              <a:rPr lang="en-US" b="1" dirty="0"/>
              <a:t>Near St Henry, Ohio</a:t>
            </a:r>
          </a:p>
        </p:txBody>
      </p:sp>
      <p:pic>
        <p:nvPicPr>
          <p:cNvPr id="11" name="Imagen 10">
            <a:extLst>
              <a:ext uri="{FF2B5EF4-FFF2-40B4-BE49-F238E27FC236}">
                <a16:creationId xmlns:a16="http://schemas.microsoft.com/office/drawing/2014/main" id="{5C014F6E-2256-066A-545B-5FD27753F08F}"/>
              </a:ext>
            </a:extLst>
          </p:cNvPr>
          <p:cNvPicPr>
            <a:picLocks noChangeAspect="1"/>
          </p:cNvPicPr>
          <p:nvPr/>
        </p:nvPicPr>
        <p:blipFill>
          <a:blip r:embed="rId2"/>
          <a:stretch>
            <a:fillRect/>
          </a:stretch>
        </p:blipFill>
        <p:spPr>
          <a:xfrm>
            <a:off x="618019" y="2490989"/>
            <a:ext cx="4145301" cy="3705726"/>
          </a:xfrm>
          <a:prstGeom prst="rect">
            <a:avLst/>
          </a:prstGeom>
        </p:spPr>
      </p:pic>
      <p:pic>
        <p:nvPicPr>
          <p:cNvPr id="13" name="Imagen 12">
            <a:extLst>
              <a:ext uri="{FF2B5EF4-FFF2-40B4-BE49-F238E27FC236}">
                <a16:creationId xmlns:a16="http://schemas.microsoft.com/office/drawing/2014/main" id="{A7EFBB47-E89D-2B76-D8F2-3747514F57E9}"/>
              </a:ext>
            </a:extLst>
          </p:cNvPr>
          <p:cNvPicPr>
            <a:picLocks noChangeAspect="1"/>
          </p:cNvPicPr>
          <p:nvPr/>
        </p:nvPicPr>
        <p:blipFill>
          <a:blip r:embed="rId3"/>
          <a:stretch>
            <a:fillRect/>
          </a:stretch>
        </p:blipFill>
        <p:spPr>
          <a:xfrm>
            <a:off x="7011862" y="2490989"/>
            <a:ext cx="3760490" cy="3705726"/>
          </a:xfrm>
          <a:prstGeom prst="rect">
            <a:avLst/>
          </a:prstGeom>
        </p:spPr>
      </p:pic>
      <p:sp>
        <p:nvSpPr>
          <p:cNvPr id="15" name="CuadroTexto 14">
            <a:extLst>
              <a:ext uri="{FF2B5EF4-FFF2-40B4-BE49-F238E27FC236}">
                <a16:creationId xmlns:a16="http://schemas.microsoft.com/office/drawing/2014/main" id="{31BCEEC4-3651-7359-A64C-2A25227BD751}"/>
              </a:ext>
            </a:extLst>
          </p:cNvPr>
          <p:cNvSpPr txBox="1"/>
          <p:nvPr/>
        </p:nvSpPr>
        <p:spPr>
          <a:xfrm>
            <a:off x="7109946" y="1665481"/>
            <a:ext cx="3564321" cy="646331"/>
          </a:xfrm>
          <a:prstGeom prst="rect">
            <a:avLst/>
          </a:prstGeom>
          <a:noFill/>
        </p:spPr>
        <p:txBody>
          <a:bodyPr wrap="square">
            <a:spAutoFit/>
          </a:bodyPr>
          <a:lstStyle/>
          <a:p>
            <a:pPr algn="ctr"/>
            <a:r>
              <a:rPr lang="en-US" b="1" dirty="0"/>
              <a:t>33°48'00.0"N 83°24'00.0"W</a:t>
            </a:r>
          </a:p>
          <a:p>
            <a:pPr algn="ctr"/>
            <a:r>
              <a:rPr lang="en-US" b="1" dirty="0"/>
              <a:t>Farmington, Georgia, Near Athens</a:t>
            </a:r>
          </a:p>
        </p:txBody>
      </p:sp>
      <p:sp>
        <p:nvSpPr>
          <p:cNvPr id="17" name="Marcador de número de diapositiva 16">
            <a:extLst>
              <a:ext uri="{FF2B5EF4-FFF2-40B4-BE49-F238E27FC236}">
                <a16:creationId xmlns:a16="http://schemas.microsoft.com/office/drawing/2014/main" id="{20B7A68A-287B-88A6-30FC-0EC5C3261AEE}"/>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12</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60450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01.– Identifying the Problem</a:t>
            </a:r>
            <a:endParaRPr lang="en-US" sz="4000" dirty="0">
              <a:solidFill>
                <a:schemeClr val="tx1">
                  <a:lumMod val="85000"/>
                  <a:lumOff val="15000"/>
                </a:schemeClr>
              </a:solidFill>
              <a:latin typeface="Uber Move Medium" panose="02010603030201060303" pitchFamily="50" charset="0"/>
            </a:endParaRPr>
          </a:p>
        </p:txBody>
      </p:sp>
      <p:pic>
        <p:nvPicPr>
          <p:cNvPr id="6" name="Imagen 5" descr="Imagen digital de una ciudad&#10;&#10;Descripción generada automáticamente con confianza media">
            <a:extLst>
              <a:ext uri="{FF2B5EF4-FFF2-40B4-BE49-F238E27FC236}">
                <a16:creationId xmlns:a16="http://schemas.microsoft.com/office/drawing/2014/main" id="{E4304479-8282-D870-5952-B334CE96E3D8}"/>
              </a:ext>
            </a:extLst>
          </p:cNvPr>
          <p:cNvPicPr>
            <a:picLocks noChangeAspect="1"/>
          </p:cNvPicPr>
          <p:nvPr/>
        </p:nvPicPr>
        <p:blipFill rotWithShape="1">
          <a:blip r:embed="rId2"/>
          <a:srcRect l="19735" r="25853" b="6666"/>
          <a:stretch/>
        </p:blipFill>
        <p:spPr>
          <a:xfrm>
            <a:off x="6589059" y="0"/>
            <a:ext cx="5602941" cy="6400800"/>
          </a:xfrm>
          <a:prstGeom prst="rect">
            <a:avLst/>
          </a:prstGeom>
        </p:spPr>
      </p:pic>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2" name="CuadroTexto 1">
            <a:extLst>
              <a:ext uri="{FF2B5EF4-FFF2-40B4-BE49-F238E27FC236}">
                <a16:creationId xmlns:a16="http://schemas.microsoft.com/office/drawing/2014/main" id="{B62834EF-6EDE-1B64-3E09-CEAAE46A4A21}"/>
              </a:ext>
            </a:extLst>
          </p:cNvPr>
          <p:cNvSpPr txBox="1"/>
          <p:nvPr/>
        </p:nvSpPr>
        <p:spPr>
          <a:xfrm>
            <a:off x="0" y="878216"/>
            <a:ext cx="4168588" cy="4247317"/>
          </a:xfrm>
          <a:prstGeom prst="rect">
            <a:avLst/>
          </a:prstGeom>
          <a:noFill/>
        </p:spPr>
        <p:txBody>
          <a:bodyPr wrap="square">
            <a:spAutoFit/>
          </a:bodyPr>
          <a:lstStyle/>
          <a:p>
            <a:pPr marL="285750" indent="-285750">
              <a:buFont typeface="Arial" panose="020B0604020202020204" pitchFamily="34" charset="0"/>
              <a:buChar char="•"/>
            </a:pPr>
            <a:r>
              <a:rPr lang="en-US" b="1" dirty="0"/>
              <a:t>Context:</a:t>
            </a:r>
            <a:r>
              <a:rPr lang="en-US" dirty="0"/>
              <a:t> The dataset given needed to be transformed from a route level format to an individual shipment format. There are two modes of flow, outbound and inbound, which affects considerably the output.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Problem to solve:</a:t>
            </a:r>
            <a:r>
              <a:rPr lang="en-US" dirty="0"/>
              <a:t> Transform the format from route level to shipment level considering the mode of flow</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Why?:</a:t>
            </a:r>
            <a:r>
              <a:rPr lang="en-US" dirty="0"/>
              <a:t> The unconsolidated route format showcases more detailed sequences, load modes and pickup times.</a:t>
            </a:r>
          </a:p>
        </p:txBody>
      </p:sp>
      <p:sp>
        <p:nvSpPr>
          <p:cNvPr id="8" name="Marcador de número de diapositiva 7">
            <a:extLst>
              <a:ext uri="{FF2B5EF4-FFF2-40B4-BE49-F238E27FC236}">
                <a16:creationId xmlns:a16="http://schemas.microsoft.com/office/drawing/2014/main" id="{6EF45B58-212F-616B-5092-A6C09AE83371}"/>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13</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403556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02.– Research &amp; Refine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4" name="CuadroTexto 3">
            <a:extLst>
              <a:ext uri="{FF2B5EF4-FFF2-40B4-BE49-F238E27FC236}">
                <a16:creationId xmlns:a16="http://schemas.microsoft.com/office/drawing/2014/main" id="{F813EB3A-281E-947A-5ECE-97130418151B}"/>
              </a:ext>
            </a:extLst>
          </p:cNvPr>
          <p:cNvSpPr txBox="1"/>
          <p:nvPr/>
        </p:nvSpPr>
        <p:spPr>
          <a:xfrm>
            <a:off x="593557" y="1577402"/>
            <a:ext cx="5069305" cy="3416320"/>
          </a:xfrm>
          <a:prstGeom prst="rect">
            <a:avLst/>
          </a:prstGeom>
          <a:noFill/>
        </p:spPr>
        <p:txBody>
          <a:bodyPr wrap="square">
            <a:spAutoFit/>
          </a:bodyPr>
          <a:lstStyle/>
          <a:p>
            <a:r>
              <a:rPr lang="en-US" b="1" dirty="0"/>
              <a:t>Assumptions:</a:t>
            </a:r>
          </a:p>
          <a:p>
            <a:pPr marL="285750" indent="-285750">
              <a:buFont typeface="Arial" panose="020B0604020202020204" pitchFamily="34" charset="0"/>
              <a:buChar char="•"/>
            </a:pPr>
            <a:r>
              <a:rPr lang="en-US" dirty="0"/>
              <a:t>0 lb. &lt; LTL (Less Than Truckload) &lt;= 20,000 lb.</a:t>
            </a:r>
          </a:p>
          <a:p>
            <a:pPr marL="285750" indent="-285750">
              <a:buFont typeface="Arial" panose="020B0604020202020204" pitchFamily="34" charset="0"/>
              <a:buChar char="•"/>
            </a:pPr>
            <a:r>
              <a:rPr lang="en-US" dirty="0"/>
              <a:t>20,000 lb. &lt; TL (Truckload) &lt;= 45,000 lb.</a:t>
            </a:r>
          </a:p>
          <a:p>
            <a:pPr marL="285750" indent="-285750">
              <a:buFont typeface="Arial" panose="020B0604020202020204" pitchFamily="34" charset="0"/>
              <a:buChar char="•"/>
            </a:pPr>
            <a:r>
              <a:rPr lang="en-US" dirty="0"/>
              <a:t>LTL Avg 300 mi/day</a:t>
            </a:r>
          </a:p>
          <a:p>
            <a:endParaRPr lang="en-US" b="1" dirty="0"/>
          </a:p>
          <a:p>
            <a:r>
              <a:rPr lang="en-US" b="1" dirty="0"/>
              <a:t>Questions to answer:</a:t>
            </a:r>
          </a:p>
          <a:p>
            <a:pPr marL="342900" indent="-342900">
              <a:buAutoNum type="arabicPeriod"/>
            </a:pPr>
            <a:r>
              <a:rPr lang="en-US" dirty="0"/>
              <a:t>What is the difference within an inbound route and an outbound route?</a:t>
            </a:r>
          </a:p>
          <a:p>
            <a:pPr marL="342900" indent="-342900">
              <a:buFontTx/>
              <a:buAutoNum type="arabicPeriod"/>
            </a:pPr>
            <a:r>
              <a:rPr lang="en-US" dirty="0"/>
              <a:t>What is the difference within an LTL and a TL load?</a:t>
            </a:r>
          </a:p>
          <a:p>
            <a:pPr marL="342900" indent="-342900">
              <a:buFontTx/>
              <a:buAutoNum type="arabicPeriod"/>
            </a:pPr>
            <a:r>
              <a:rPr lang="en-US" dirty="0"/>
              <a:t>How does dates affect earliest pickup times and latest pick times?</a:t>
            </a:r>
            <a:endParaRPr lang="en-US" b="1" dirty="0"/>
          </a:p>
        </p:txBody>
      </p:sp>
      <p:sp>
        <p:nvSpPr>
          <p:cNvPr id="6" name="CuadroTexto 5">
            <a:extLst>
              <a:ext uri="{FF2B5EF4-FFF2-40B4-BE49-F238E27FC236}">
                <a16:creationId xmlns:a16="http://schemas.microsoft.com/office/drawing/2014/main" id="{42302B79-4207-FFA3-4004-D66683A8D5FD}"/>
              </a:ext>
            </a:extLst>
          </p:cNvPr>
          <p:cNvSpPr txBox="1"/>
          <p:nvPr/>
        </p:nvSpPr>
        <p:spPr>
          <a:xfrm>
            <a:off x="593558" y="895834"/>
            <a:ext cx="9778371" cy="646331"/>
          </a:xfrm>
          <a:prstGeom prst="rect">
            <a:avLst/>
          </a:prstGeom>
          <a:noFill/>
        </p:spPr>
        <p:txBody>
          <a:bodyPr wrap="square">
            <a:spAutoFit/>
          </a:bodyPr>
          <a:lstStyle/>
          <a:p>
            <a:r>
              <a:rPr lang="en-US" dirty="0"/>
              <a:t>To refine what I had to do I run under certain assumptions, i asked questions to the Logistics team, and researched of ways to calculate the latest pick-up times for an inbound route</a:t>
            </a:r>
          </a:p>
        </p:txBody>
      </p:sp>
      <p:pic>
        <p:nvPicPr>
          <p:cNvPr id="8" name="Imagen 7" descr="Una carretera con arboles de fondo&#10;&#10;Descripción generada automáticamente">
            <a:extLst>
              <a:ext uri="{FF2B5EF4-FFF2-40B4-BE49-F238E27FC236}">
                <a16:creationId xmlns:a16="http://schemas.microsoft.com/office/drawing/2014/main" id="{838A0E6E-DA9B-63A6-2A8F-6AD724503917}"/>
              </a:ext>
            </a:extLst>
          </p:cNvPr>
          <p:cNvPicPr>
            <a:picLocks noChangeAspect="1"/>
          </p:cNvPicPr>
          <p:nvPr/>
        </p:nvPicPr>
        <p:blipFill rotWithShape="1">
          <a:blip r:embed="rId3"/>
          <a:srcRect l="35283" t="22487"/>
          <a:stretch/>
        </p:blipFill>
        <p:spPr>
          <a:xfrm>
            <a:off x="6689559" y="1705739"/>
            <a:ext cx="5502441" cy="4393568"/>
          </a:xfrm>
          <a:prstGeom prst="rect">
            <a:avLst/>
          </a:prstGeom>
        </p:spPr>
      </p:pic>
      <p:sp>
        <p:nvSpPr>
          <p:cNvPr id="10" name="Marcador de número de diapositiva 9">
            <a:extLst>
              <a:ext uri="{FF2B5EF4-FFF2-40B4-BE49-F238E27FC236}">
                <a16:creationId xmlns:a16="http://schemas.microsoft.com/office/drawing/2014/main" id="{75F736B8-D38E-74F8-5EE3-2613731EBE4D}"/>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14</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861171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02.– Research &amp; Refine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7" name="CuadroTexto 6">
            <a:extLst>
              <a:ext uri="{FF2B5EF4-FFF2-40B4-BE49-F238E27FC236}">
                <a16:creationId xmlns:a16="http://schemas.microsoft.com/office/drawing/2014/main" id="{B7ACDF73-B067-3E38-FBBB-0060FE27D75E}"/>
              </a:ext>
            </a:extLst>
          </p:cNvPr>
          <p:cNvSpPr txBox="1"/>
          <p:nvPr/>
        </p:nvSpPr>
        <p:spPr>
          <a:xfrm>
            <a:off x="380765" y="878216"/>
            <a:ext cx="6208294" cy="646331"/>
          </a:xfrm>
          <a:prstGeom prst="rect">
            <a:avLst/>
          </a:prstGeom>
          <a:noFill/>
        </p:spPr>
        <p:txBody>
          <a:bodyPr wrap="square">
            <a:spAutoFit/>
          </a:bodyPr>
          <a:lstStyle/>
          <a:p>
            <a:r>
              <a:rPr lang="en-US" b="1" dirty="0"/>
              <a:t>What is the difference within an inbound route and an outbound route?</a:t>
            </a:r>
          </a:p>
        </p:txBody>
      </p:sp>
      <p:graphicFrame>
        <p:nvGraphicFramePr>
          <p:cNvPr id="8" name="Tabla 7">
            <a:extLst>
              <a:ext uri="{FF2B5EF4-FFF2-40B4-BE49-F238E27FC236}">
                <a16:creationId xmlns:a16="http://schemas.microsoft.com/office/drawing/2014/main" id="{A04194D3-5070-AD17-86FB-4CA9EDBC9A1E}"/>
              </a:ext>
            </a:extLst>
          </p:cNvPr>
          <p:cNvGraphicFramePr>
            <a:graphicFrameLocks noGrp="1"/>
          </p:cNvGraphicFramePr>
          <p:nvPr>
            <p:extLst>
              <p:ext uri="{D42A27DB-BD31-4B8C-83A1-F6EECF244321}">
                <p14:modId xmlns:p14="http://schemas.microsoft.com/office/powerpoint/2010/main" val="1606411452"/>
              </p:ext>
            </p:extLst>
          </p:nvPr>
        </p:nvGraphicFramePr>
        <p:xfrm>
          <a:off x="1066800" y="2037522"/>
          <a:ext cx="10058400" cy="2743200"/>
        </p:xfrm>
        <a:graphic>
          <a:graphicData uri="http://schemas.openxmlformats.org/drawingml/2006/table">
            <a:tbl>
              <a:tblPr firstRow="1" bandRow="1">
                <a:tableStyleId>{9D7B26C5-4107-4FEC-AEDC-1716B250A1EF}</a:tableStyleId>
              </a:tblPr>
              <a:tblGrid>
                <a:gridCol w="1559859">
                  <a:extLst>
                    <a:ext uri="{9D8B030D-6E8A-4147-A177-3AD203B41FA5}">
                      <a16:colId xmlns:a16="http://schemas.microsoft.com/office/drawing/2014/main" val="272719789"/>
                    </a:ext>
                  </a:extLst>
                </a:gridCol>
                <a:gridCol w="4419600">
                  <a:extLst>
                    <a:ext uri="{9D8B030D-6E8A-4147-A177-3AD203B41FA5}">
                      <a16:colId xmlns:a16="http://schemas.microsoft.com/office/drawing/2014/main" val="2350204301"/>
                    </a:ext>
                  </a:extLst>
                </a:gridCol>
                <a:gridCol w="4078941">
                  <a:extLst>
                    <a:ext uri="{9D8B030D-6E8A-4147-A177-3AD203B41FA5}">
                      <a16:colId xmlns:a16="http://schemas.microsoft.com/office/drawing/2014/main" val="1244136460"/>
                    </a:ext>
                  </a:extLst>
                </a:gridCol>
              </a:tblGrid>
              <a:tr h="0">
                <a:tc>
                  <a:txBody>
                    <a:bodyPr/>
                    <a:lstStyle/>
                    <a:p>
                      <a:r>
                        <a:rPr lang="en-US" dirty="0"/>
                        <a:t>Aspect</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Inbound Logistics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Outbound Logistics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187295"/>
                  </a:ext>
                </a:extLst>
              </a:tr>
              <a:tr h="0">
                <a:tc>
                  <a:txBody>
                    <a:bodyPr/>
                    <a:lstStyle/>
                    <a:p>
                      <a:r>
                        <a:rPr lang="en-US" dirty="0"/>
                        <a:t>Direction</a:t>
                      </a:r>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dirty="0"/>
                        <a:t>Suppliers → Facility</a:t>
                      </a:r>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dirty="0"/>
                        <a:t>Facility → Customers/Retailers</a:t>
                      </a:r>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extLst>
                  <a:ext uri="{0D108BD9-81ED-4DB2-BD59-A6C34878D82A}">
                    <a16:rowId xmlns:a16="http://schemas.microsoft.com/office/drawing/2014/main" val="292106627"/>
                  </a:ext>
                </a:extLst>
              </a:tr>
              <a:tr h="0">
                <a:tc>
                  <a:txBody>
                    <a:bodyPr/>
                    <a:lstStyle/>
                    <a:p>
                      <a:r>
                        <a:rPr lang="en-US" dirty="0"/>
                        <a:t>Stakeholders</a:t>
                      </a:r>
                    </a:p>
                  </a:txBody>
                  <a:tcPr anchor="ctr">
                    <a:solidFill>
                      <a:schemeClr val="bg1"/>
                    </a:solidFill>
                  </a:tcPr>
                </a:tc>
                <a:tc>
                  <a:txBody>
                    <a:bodyPr/>
                    <a:lstStyle/>
                    <a:p>
                      <a:r>
                        <a:rPr lang="en-US" dirty="0"/>
                        <a:t>Suppliers, procurement teams</a:t>
                      </a:r>
                    </a:p>
                  </a:txBody>
                  <a:tcPr anchor="ctr">
                    <a:solidFill>
                      <a:schemeClr val="bg1"/>
                    </a:solidFill>
                  </a:tcPr>
                </a:tc>
                <a:tc>
                  <a:txBody>
                    <a:bodyPr/>
                    <a:lstStyle/>
                    <a:p>
                      <a:r>
                        <a:rPr lang="en-US" dirty="0"/>
                        <a:t>Customers, retailers, delivery partners</a:t>
                      </a:r>
                    </a:p>
                  </a:txBody>
                  <a:tcPr anchor="ctr">
                    <a:solidFill>
                      <a:schemeClr val="bg1"/>
                    </a:solidFill>
                  </a:tcPr>
                </a:tc>
                <a:extLst>
                  <a:ext uri="{0D108BD9-81ED-4DB2-BD59-A6C34878D82A}">
                    <a16:rowId xmlns:a16="http://schemas.microsoft.com/office/drawing/2014/main" val="1577918208"/>
                  </a:ext>
                </a:extLst>
              </a:tr>
              <a:tr h="0">
                <a:tc>
                  <a:txBody>
                    <a:bodyPr/>
                    <a:lstStyle/>
                    <a:p>
                      <a:r>
                        <a:rPr lang="en-US" dirty="0"/>
                        <a:t>Primary Goal</a:t>
                      </a:r>
                    </a:p>
                  </a:txBody>
                  <a:tcPr anchor="ctr">
                    <a:solidFill>
                      <a:schemeClr val="bg1">
                        <a:lumMod val="65000"/>
                        <a:alpha val="20000"/>
                      </a:schemeClr>
                    </a:solidFill>
                  </a:tcPr>
                </a:tc>
                <a:tc>
                  <a:txBody>
                    <a:bodyPr/>
                    <a:lstStyle/>
                    <a:p>
                      <a:r>
                        <a:rPr lang="en-US" dirty="0"/>
                        <a:t>Ensure materials arrive on time and in full</a:t>
                      </a:r>
                    </a:p>
                  </a:txBody>
                  <a:tcPr anchor="ctr">
                    <a:solidFill>
                      <a:schemeClr val="bg1">
                        <a:lumMod val="65000"/>
                        <a:alpha val="20000"/>
                      </a:schemeClr>
                    </a:solidFill>
                  </a:tcPr>
                </a:tc>
                <a:tc>
                  <a:txBody>
                    <a:bodyPr/>
                    <a:lstStyle/>
                    <a:p>
                      <a:r>
                        <a:rPr lang="en-US" dirty="0"/>
                        <a:t>Ensure products reach customers efficiently</a:t>
                      </a:r>
                    </a:p>
                  </a:txBody>
                  <a:tcPr anchor="ctr">
                    <a:solidFill>
                      <a:schemeClr val="bg1">
                        <a:lumMod val="65000"/>
                        <a:alpha val="20000"/>
                      </a:schemeClr>
                    </a:solidFill>
                  </a:tcPr>
                </a:tc>
                <a:extLst>
                  <a:ext uri="{0D108BD9-81ED-4DB2-BD59-A6C34878D82A}">
                    <a16:rowId xmlns:a16="http://schemas.microsoft.com/office/drawing/2014/main" val="2982892258"/>
                  </a:ext>
                </a:extLst>
              </a:tr>
              <a:tr h="0">
                <a:tc>
                  <a:txBody>
                    <a:bodyPr/>
                    <a:lstStyle/>
                    <a:p>
                      <a:r>
                        <a:rPr lang="en-US" dirty="0"/>
                        <a:t>Cost Focus</a:t>
                      </a:r>
                    </a:p>
                  </a:txBody>
                  <a:tcPr anchor="ctr">
                    <a:solidFill>
                      <a:schemeClr val="bg1"/>
                    </a:solidFill>
                  </a:tcPr>
                </a:tc>
                <a:tc>
                  <a:txBody>
                    <a:bodyPr/>
                    <a:lstStyle/>
                    <a:p>
                      <a:r>
                        <a:rPr lang="en-US" dirty="0"/>
                        <a:t>Minimize procurement/transportation costs</a:t>
                      </a:r>
                    </a:p>
                  </a:txBody>
                  <a:tcPr anchor="ctr">
                    <a:solidFill>
                      <a:schemeClr val="bg1"/>
                    </a:solidFill>
                  </a:tcPr>
                </a:tc>
                <a:tc>
                  <a:txBody>
                    <a:bodyPr/>
                    <a:lstStyle/>
                    <a:p>
                      <a:r>
                        <a:rPr lang="en-US" dirty="0"/>
                        <a:t>Optimize delivery speed and customer service</a:t>
                      </a:r>
                    </a:p>
                  </a:txBody>
                  <a:tcPr anchor="ctr">
                    <a:solidFill>
                      <a:schemeClr val="bg1"/>
                    </a:solidFill>
                  </a:tcPr>
                </a:tc>
                <a:extLst>
                  <a:ext uri="{0D108BD9-81ED-4DB2-BD59-A6C34878D82A}">
                    <a16:rowId xmlns:a16="http://schemas.microsoft.com/office/drawing/2014/main" val="244460807"/>
                  </a:ext>
                </a:extLst>
              </a:tr>
              <a:tr h="0">
                <a:tc>
                  <a:txBody>
                    <a:bodyPr/>
                    <a:lstStyle/>
                    <a:p>
                      <a:r>
                        <a:rPr lang="en-US" dirty="0"/>
                        <a:t>Challenges</a:t>
                      </a:r>
                    </a:p>
                  </a:txBody>
                  <a:tcPr anchor="ctr">
                    <a:solidFill>
                      <a:schemeClr val="bg1">
                        <a:lumMod val="65000"/>
                        <a:alpha val="20000"/>
                      </a:schemeClr>
                    </a:solidFill>
                  </a:tcPr>
                </a:tc>
                <a:tc>
                  <a:txBody>
                    <a:bodyPr/>
                    <a:lstStyle/>
                    <a:p>
                      <a:r>
                        <a:rPr lang="en-US" dirty="0"/>
                        <a:t>Supplier delays, quality control</a:t>
                      </a:r>
                    </a:p>
                  </a:txBody>
                  <a:tcPr anchor="ctr">
                    <a:solidFill>
                      <a:schemeClr val="bg1">
                        <a:lumMod val="65000"/>
                        <a:alpha val="20000"/>
                      </a:schemeClr>
                    </a:solidFill>
                  </a:tcPr>
                </a:tc>
                <a:tc>
                  <a:txBody>
                    <a:bodyPr/>
                    <a:lstStyle/>
                    <a:p>
                      <a:r>
                        <a:rPr lang="en-US" dirty="0"/>
                        <a:t>Last-mile delivery, returns management</a:t>
                      </a:r>
                    </a:p>
                  </a:txBody>
                  <a:tcPr anchor="ctr">
                    <a:solidFill>
                      <a:schemeClr val="bg1">
                        <a:lumMod val="65000"/>
                        <a:alpha val="20000"/>
                      </a:schemeClr>
                    </a:solidFill>
                  </a:tcPr>
                </a:tc>
                <a:extLst>
                  <a:ext uri="{0D108BD9-81ED-4DB2-BD59-A6C34878D82A}">
                    <a16:rowId xmlns:a16="http://schemas.microsoft.com/office/drawing/2014/main" val="2310606924"/>
                  </a:ext>
                </a:extLst>
              </a:tr>
            </a:tbl>
          </a:graphicData>
        </a:graphic>
      </p:graphicFrame>
      <p:sp>
        <p:nvSpPr>
          <p:cNvPr id="10" name="Marcador de número de diapositiva 9">
            <a:extLst>
              <a:ext uri="{FF2B5EF4-FFF2-40B4-BE49-F238E27FC236}">
                <a16:creationId xmlns:a16="http://schemas.microsoft.com/office/drawing/2014/main" id="{2AF1B5F2-6C54-CCDB-A289-29D9A5414B57}"/>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15</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41443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02.– Research &amp; Refine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4" name="CuadroTexto 3">
            <a:extLst>
              <a:ext uri="{FF2B5EF4-FFF2-40B4-BE49-F238E27FC236}">
                <a16:creationId xmlns:a16="http://schemas.microsoft.com/office/drawing/2014/main" id="{89E1A477-4F47-6C76-821F-7E32B0D91CB7}"/>
              </a:ext>
            </a:extLst>
          </p:cNvPr>
          <p:cNvSpPr txBox="1"/>
          <p:nvPr/>
        </p:nvSpPr>
        <p:spPr>
          <a:xfrm>
            <a:off x="385483" y="878216"/>
            <a:ext cx="6203576" cy="369332"/>
          </a:xfrm>
          <a:prstGeom prst="rect">
            <a:avLst/>
          </a:prstGeom>
          <a:noFill/>
        </p:spPr>
        <p:txBody>
          <a:bodyPr wrap="square">
            <a:spAutoFit/>
          </a:bodyPr>
          <a:lstStyle/>
          <a:p>
            <a:r>
              <a:rPr lang="en-US" b="1" dirty="0"/>
              <a:t>What is the difference within an LTL and a TL load?</a:t>
            </a:r>
          </a:p>
        </p:txBody>
      </p:sp>
      <p:graphicFrame>
        <p:nvGraphicFramePr>
          <p:cNvPr id="6" name="Tabla 5">
            <a:extLst>
              <a:ext uri="{FF2B5EF4-FFF2-40B4-BE49-F238E27FC236}">
                <a16:creationId xmlns:a16="http://schemas.microsoft.com/office/drawing/2014/main" id="{26C1737F-1CCD-7D0F-1681-8392ECBC5F5E}"/>
              </a:ext>
            </a:extLst>
          </p:cNvPr>
          <p:cNvGraphicFramePr>
            <a:graphicFrameLocks noGrp="1"/>
          </p:cNvGraphicFramePr>
          <p:nvPr>
            <p:extLst>
              <p:ext uri="{D42A27DB-BD31-4B8C-83A1-F6EECF244321}">
                <p14:modId xmlns:p14="http://schemas.microsoft.com/office/powerpoint/2010/main" val="1177097302"/>
              </p:ext>
            </p:extLst>
          </p:nvPr>
        </p:nvGraphicFramePr>
        <p:xfrm>
          <a:off x="2114154" y="1536795"/>
          <a:ext cx="7963691" cy="3784410"/>
        </p:xfrm>
        <a:graphic>
          <a:graphicData uri="http://schemas.openxmlformats.org/drawingml/2006/table">
            <a:tbl>
              <a:tblPr firstRow="1" bandRow="1">
                <a:tableStyleId>{9D7B26C5-4107-4FEC-AEDC-1716B250A1EF}</a:tableStyleId>
              </a:tblPr>
              <a:tblGrid>
                <a:gridCol w="1412050">
                  <a:extLst>
                    <a:ext uri="{9D8B030D-6E8A-4147-A177-3AD203B41FA5}">
                      <a16:colId xmlns:a16="http://schemas.microsoft.com/office/drawing/2014/main" val="1445372653"/>
                    </a:ext>
                  </a:extLst>
                </a:gridCol>
                <a:gridCol w="3793730">
                  <a:extLst>
                    <a:ext uri="{9D8B030D-6E8A-4147-A177-3AD203B41FA5}">
                      <a16:colId xmlns:a16="http://schemas.microsoft.com/office/drawing/2014/main" val="3055476486"/>
                    </a:ext>
                  </a:extLst>
                </a:gridCol>
                <a:gridCol w="2757911">
                  <a:extLst>
                    <a:ext uri="{9D8B030D-6E8A-4147-A177-3AD203B41FA5}">
                      <a16:colId xmlns:a16="http://schemas.microsoft.com/office/drawing/2014/main" val="2354601975"/>
                    </a:ext>
                  </a:extLst>
                </a:gridCol>
              </a:tblGrid>
              <a:tr h="300863">
                <a:tc>
                  <a:txBody>
                    <a:bodyPr/>
                    <a:lstStyle/>
                    <a:p>
                      <a:r>
                        <a:rPr lang="en-US" sz="1500" b="1" dirty="0"/>
                        <a:t>Aspect</a:t>
                      </a:r>
                      <a:endParaRPr lang="en-US" sz="1500" dirty="0"/>
                    </a:p>
                  </a:txBody>
                  <a:tcPr marL="75216" marR="75216" marT="37608" marB="37608"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b="1" dirty="0"/>
                        <a:t>LTL</a:t>
                      </a:r>
                      <a:endParaRPr lang="en-US" sz="1500" dirty="0"/>
                    </a:p>
                  </a:txBody>
                  <a:tcPr marL="75216" marR="75216" marT="37608" marB="37608"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b="1" dirty="0"/>
                        <a:t>TL</a:t>
                      </a:r>
                      <a:endParaRPr lang="en-US" sz="1500" dirty="0"/>
                    </a:p>
                  </a:txBody>
                  <a:tcPr marL="75216" marR="75216" marT="37608" marB="37608"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204981"/>
                  </a:ext>
                </a:extLst>
              </a:tr>
              <a:tr h="300863">
                <a:tc>
                  <a:txBody>
                    <a:bodyPr/>
                    <a:lstStyle/>
                    <a:p>
                      <a:r>
                        <a:rPr lang="en-US" sz="1500" b="1" dirty="0"/>
                        <a:t>Shipment Size</a:t>
                      </a:r>
                      <a:endParaRPr lang="en-US" sz="1500" dirty="0"/>
                    </a:p>
                  </a:txBody>
                  <a:tcPr marL="75216" marR="75216" marT="37608" marB="37608"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sz="1500" dirty="0"/>
                        <a:t>Smaller (partial trailer space)</a:t>
                      </a:r>
                    </a:p>
                  </a:txBody>
                  <a:tcPr marL="75216" marR="75216" marT="37608" marB="37608"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sz="1500" dirty="0"/>
                        <a:t>Large (full trailer)</a:t>
                      </a:r>
                    </a:p>
                  </a:txBody>
                  <a:tcPr marL="75216" marR="75216" marT="37608" marB="37608" anchor="ctr">
                    <a:lnT w="12700" cap="flat" cmpd="sng" algn="ctr">
                      <a:solidFill>
                        <a:schemeClr val="tx1"/>
                      </a:solidFill>
                      <a:prstDash val="solid"/>
                      <a:round/>
                      <a:headEnd type="none" w="med" len="med"/>
                      <a:tailEnd type="none" w="med" len="med"/>
                    </a:lnT>
                    <a:solidFill>
                      <a:schemeClr val="bg1">
                        <a:lumMod val="65000"/>
                        <a:alpha val="20000"/>
                      </a:schemeClr>
                    </a:solidFill>
                  </a:tcPr>
                </a:tc>
                <a:extLst>
                  <a:ext uri="{0D108BD9-81ED-4DB2-BD59-A6C34878D82A}">
                    <a16:rowId xmlns:a16="http://schemas.microsoft.com/office/drawing/2014/main" val="1794987454"/>
                  </a:ext>
                </a:extLst>
              </a:tr>
              <a:tr h="526510">
                <a:tc>
                  <a:txBody>
                    <a:bodyPr/>
                    <a:lstStyle/>
                    <a:p>
                      <a:r>
                        <a:rPr lang="en-US" sz="1500" b="1"/>
                        <a:t>Cost Structure</a:t>
                      </a:r>
                      <a:endParaRPr lang="en-US" sz="1500"/>
                    </a:p>
                  </a:txBody>
                  <a:tcPr marL="75216" marR="75216" marT="37608" marB="37608" anchor="ctr"/>
                </a:tc>
                <a:tc>
                  <a:txBody>
                    <a:bodyPr/>
                    <a:lstStyle/>
                    <a:p>
                      <a:r>
                        <a:rPr lang="en-US" sz="1500"/>
                        <a:t>Paid per "space used" + freight class</a:t>
                      </a:r>
                    </a:p>
                  </a:txBody>
                  <a:tcPr marL="75216" marR="75216" marT="37608" marB="37608" anchor="ctr"/>
                </a:tc>
                <a:tc>
                  <a:txBody>
                    <a:bodyPr/>
                    <a:lstStyle/>
                    <a:p>
                      <a:r>
                        <a:rPr lang="en-US" sz="1500"/>
                        <a:t>Flat rate for the entire trailer</a:t>
                      </a:r>
                    </a:p>
                  </a:txBody>
                  <a:tcPr marL="75216" marR="75216" marT="37608" marB="37608" anchor="ctr"/>
                </a:tc>
                <a:extLst>
                  <a:ext uri="{0D108BD9-81ED-4DB2-BD59-A6C34878D82A}">
                    <a16:rowId xmlns:a16="http://schemas.microsoft.com/office/drawing/2014/main" val="1316182203"/>
                  </a:ext>
                </a:extLst>
              </a:tr>
              <a:tr h="526510">
                <a:tc>
                  <a:txBody>
                    <a:bodyPr/>
                    <a:lstStyle/>
                    <a:p>
                      <a:r>
                        <a:rPr lang="en-US" sz="1500" b="1" dirty="0"/>
                        <a:t>Transit Time</a:t>
                      </a:r>
                      <a:endParaRPr lang="en-US" sz="1500" dirty="0"/>
                    </a:p>
                  </a:txBody>
                  <a:tcPr marL="75216" marR="75216" marT="37608" marB="37608" anchor="ctr">
                    <a:solidFill>
                      <a:schemeClr val="bg1">
                        <a:lumMod val="65000"/>
                        <a:alpha val="20000"/>
                      </a:schemeClr>
                    </a:solidFill>
                  </a:tcPr>
                </a:tc>
                <a:tc>
                  <a:txBody>
                    <a:bodyPr/>
                    <a:lstStyle/>
                    <a:p>
                      <a:r>
                        <a:rPr lang="en-US" sz="1500" dirty="0"/>
                        <a:t>Longer (due to multiple stops for consolidation/deconsolidation)</a:t>
                      </a:r>
                    </a:p>
                  </a:txBody>
                  <a:tcPr marL="75216" marR="75216" marT="37608" marB="37608" anchor="ctr">
                    <a:solidFill>
                      <a:schemeClr val="bg1">
                        <a:lumMod val="65000"/>
                        <a:alpha val="20000"/>
                      </a:schemeClr>
                    </a:solidFill>
                  </a:tcPr>
                </a:tc>
                <a:tc>
                  <a:txBody>
                    <a:bodyPr/>
                    <a:lstStyle/>
                    <a:p>
                      <a:r>
                        <a:rPr lang="en-US" sz="1500" dirty="0"/>
                        <a:t>Faster (direct point-to-point delivery)</a:t>
                      </a:r>
                    </a:p>
                  </a:txBody>
                  <a:tcPr marL="75216" marR="75216" marT="37608" marB="37608" anchor="ctr">
                    <a:solidFill>
                      <a:schemeClr val="bg1">
                        <a:lumMod val="65000"/>
                        <a:alpha val="20000"/>
                      </a:schemeClr>
                    </a:solidFill>
                  </a:tcPr>
                </a:tc>
                <a:extLst>
                  <a:ext uri="{0D108BD9-81ED-4DB2-BD59-A6C34878D82A}">
                    <a16:rowId xmlns:a16="http://schemas.microsoft.com/office/drawing/2014/main" val="816911213"/>
                  </a:ext>
                </a:extLst>
              </a:tr>
              <a:tr h="526510">
                <a:tc>
                  <a:txBody>
                    <a:bodyPr/>
                    <a:lstStyle/>
                    <a:p>
                      <a:r>
                        <a:rPr lang="en-US" sz="1500" b="1" dirty="0"/>
                        <a:t>Handling</a:t>
                      </a:r>
                      <a:endParaRPr lang="en-US" sz="1500" dirty="0"/>
                    </a:p>
                  </a:txBody>
                  <a:tcPr marL="75216" marR="75216" marT="37608" marB="37608" anchor="ctr"/>
                </a:tc>
                <a:tc>
                  <a:txBody>
                    <a:bodyPr/>
                    <a:lstStyle/>
                    <a:p>
                      <a:r>
                        <a:rPr lang="en-US" sz="1500"/>
                        <a:t>More handling (transferred between hubs)</a:t>
                      </a:r>
                    </a:p>
                  </a:txBody>
                  <a:tcPr marL="75216" marR="75216" marT="37608" marB="37608" anchor="ctr"/>
                </a:tc>
                <a:tc>
                  <a:txBody>
                    <a:bodyPr/>
                    <a:lstStyle/>
                    <a:p>
                      <a:r>
                        <a:rPr lang="da-DK" sz="1500"/>
                        <a:t>Minimal handling (sealed at origin)</a:t>
                      </a:r>
                    </a:p>
                  </a:txBody>
                  <a:tcPr marL="75216" marR="75216" marT="37608" marB="37608" anchor="ctr"/>
                </a:tc>
                <a:extLst>
                  <a:ext uri="{0D108BD9-81ED-4DB2-BD59-A6C34878D82A}">
                    <a16:rowId xmlns:a16="http://schemas.microsoft.com/office/drawing/2014/main" val="2771944077"/>
                  </a:ext>
                </a:extLst>
              </a:tr>
              <a:tr h="526510">
                <a:tc>
                  <a:txBody>
                    <a:bodyPr/>
                    <a:lstStyle/>
                    <a:p>
                      <a:r>
                        <a:rPr lang="en-US" sz="1500" b="1" dirty="0"/>
                        <a:t>Risk of Damage</a:t>
                      </a:r>
                      <a:endParaRPr lang="en-US" sz="1500" dirty="0"/>
                    </a:p>
                  </a:txBody>
                  <a:tcPr marL="75216" marR="75216" marT="37608" marB="37608" anchor="ctr">
                    <a:solidFill>
                      <a:schemeClr val="bg1">
                        <a:lumMod val="65000"/>
                        <a:alpha val="20000"/>
                      </a:schemeClr>
                    </a:solidFill>
                  </a:tcPr>
                </a:tc>
                <a:tc>
                  <a:txBody>
                    <a:bodyPr/>
                    <a:lstStyle/>
                    <a:p>
                      <a:r>
                        <a:rPr lang="en-US" sz="1500" dirty="0"/>
                        <a:t>Higher (multiple stops and transfers)</a:t>
                      </a:r>
                    </a:p>
                  </a:txBody>
                  <a:tcPr marL="75216" marR="75216" marT="37608" marB="37608" anchor="ctr">
                    <a:solidFill>
                      <a:schemeClr val="bg1">
                        <a:lumMod val="65000"/>
                        <a:alpha val="20000"/>
                      </a:schemeClr>
                    </a:solidFill>
                  </a:tcPr>
                </a:tc>
                <a:tc>
                  <a:txBody>
                    <a:bodyPr/>
                    <a:lstStyle/>
                    <a:p>
                      <a:r>
                        <a:rPr lang="en-US" sz="1500" dirty="0"/>
                        <a:t>Lower (single load, no transfers)</a:t>
                      </a:r>
                    </a:p>
                  </a:txBody>
                  <a:tcPr marL="75216" marR="75216" marT="37608" marB="37608" anchor="ctr">
                    <a:solidFill>
                      <a:schemeClr val="bg1">
                        <a:lumMod val="65000"/>
                        <a:alpha val="20000"/>
                      </a:schemeClr>
                    </a:solidFill>
                  </a:tcPr>
                </a:tc>
                <a:extLst>
                  <a:ext uri="{0D108BD9-81ED-4DB2-BD59-A6C34878D82A}">
                    <a16:rowId xmlns:a16="http://schemas.microsoft.com/office/drawing/2014/main" val="1437771328"/>
                  </a:ext>
                </a:extLst>
              </a:tr>
              <a:tr h="526510">
                <a:tc>
                  <a:txBody>
                    <a:bodyPr/>
                    <a:lstStyle/>
                    <a:p>
                      <a:r>
                        <a:rPr lang="en-US" sz="1500" b="1" dirty="0"/>
                        <a:t>Pricing Factors</a:t>
                      </a:r>
                      <a:endParaRPr lang="en-US" sz="1500" dirty="0"/>
                    </a:p>
                  </a:txBody>
                  <a:tcPr marL="75216" marR="75216" marT="37608" marB="37608" anchor="ctr">
                    <a:lnB>
                      <a:noFill/>
                    </a:lnB>
                  </a:tcPr>
                </a:tc>
                <a:tc>
                  <a:txBody>
                    <a:bodyPr/>
                    <a:lstStyle/>
                    <a:p>
                      <a:r>
                        <a:rPr lang="en-US" sz="1500"/>
                        <a:t>Weight, dimensions, freight class, zones</a:t>
                      </a:r>
                    </a:p>
                  </a:txBody>
                  <a:tcPr marL="75216" marR="75216" marT="37608" marB="37608" anchor="ctr">
                    <a:lnB>
                      <a:noFill/>
                    </a:lnB>
                  </a:tcPr>
                </a:tc>
                <a:tc>
                  <a:txBody>
                    <a:bodyPr/>
                    <a:lstStyle/>
                    <a:p>
                      <a:r>
                        <a:rPr lang="en-US" sz="1500"/>
                        <a:t>Distance, fuel, trailer type</a:t>
                      </a:r>
                    </a:p>
                  </a:txBody>
                  <a:tcPr marL="75216" marR="75216" marT="37608" marB="37608" anchor="ctr">
                    <a:lnB>
                      <a:noFill/>
                    </a:lnB>
                  </a:tcPr>
                </a:tc>
                <a:extLst>
                  <a:ext uri="{0D108BD9-81ED-4DB2-BD59-A6C34878D82A}">
                    <a16:rowId xmlns:a16="http://schemas.microsoft.com/office/drawing/2014/main" val="1876122513"/>
                  </a:ext>
                </a:extLst>
              </a:tr>
              <a:tr h="526510">
                <a:tc>
                  <a:txBody>
                    <a:bodyPr/>
                    <a:lstStyle/>
                    <a:p>
                      <a:r>
                        <a:rPr lang="en-US" sz="1500" b="1" dirty="0"/>
                        <a:t>Best For</a:t>
                      </a:r>
                      <a:endParaRPr lang="en-US" sz="1500" dirty="0"/>
                    </a:p>
                  </a:txBody>
                  <a:tcPr marL="75216" marR="75216" marT="37608" marB="37608" anchor="ctr">
                    <a:lnL>
                      <a:noFill/>
                    </a:lnL>
                    <a:lnR>
                      <a:noFill/>
                    </a:lnR>
                    <a:lnT>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500" dirty="0"/>
                        <a:t>Small businesses, partial loads, cost-sensitive shipments</a:t>
                      </a:r>
                    </a:p>
                  </a:txBody>
                  <a:tcPr marL="75216" marR="75216" marT="37608" marB="37608" anchor="ctr">
                    <a:lnL>
                      <a:noFill/>
                    </a:lnL>
                    <a:lnR>
                      <a:noFill/>
                    </a:lnR>
                    <a:lnT>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500" dirty="0"/>
                        <a:t>Large businesses, urgent/priority shipments, high-value goods</a:t>
                      </a:r>
                    </a:p>
                  </a:txBody>
                  <a:tcPr marL="75216" marR="75216" marT="37608" marB="37608" anchor="ctr">
                    <a:lnL>
                      <a:noFill/>
                    </a:lnL>
                    <a:lnR>
                      <a:noFill/>
                    </a:lnR>
                    <a:lnT>
                      <a:noFill/>
                    </a:lnT>
                    <a:lnB w="12700" cmpd="sng">
                      <a:noFill/>
                    </a:lnB>
                    <a:lnTlToBr w="12700" cmpd="sng">
                      <a:noFill/>
                      <a:prstDash val="solid"/>
                    </a:lnTlToBr>
                    <a:lnBlToTr w="12700" cmpd="sng">
                      <a:noFill/>
                      <a:prstDash val="solid"/>
                    </a:lnBlToTr>
                    <a:solidFill>
                      <a:schemeClr val="bg1">
                        <a:lumMod val="65000"/>
                        <a:alpha val="20000"/>
                      </a:schemeClr>
                    </a:solidFill>
                  </a:tcPr>
                </a:tc>
                <a:extLst>
                  <a:ext uri="{0D108BD9-81ED-4DB2-BD59-A6C34878D82A}">
                    <a16:rowId xmlns:a16="http://schemas.microsoft.com/office/drawing/2014/main" val="2994916792"/>
                  </a:ext>
                </a:extLst>
              </a:tr>
            </a:tbl>
          </a:graphicData>
        </a:graphic>
      </p:graphicFrame>
      <p:sp>
        <p:nvSpPr>
          <p:cNvPr id="10" name="Marcador de número de diapositiva 9">
            <a:extLst>
              <a:ext uri="{FF2B5EF4-FFF2-40B4-BE49-F238E27FC236}">
                <a16:creationId xmlns:a16="http://schemas.microsoft.com/office/drawing/2014/main" id="{857016C3-D2F3-0514-BF88-D08C6324BE23}"/>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16</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20284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02.– Research &amp; Refine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4" name="CuadroTexto 3">
            <a:extLst>
              <a:ext uri="{FF2B5EF4-FFF2-40B4-BE49-F238E27FC236}">
                <a16:creationId xmlns:a16="http://schemas.microsoft.com/office/drawing/2014/main" id="{89E1A477-4F47-6C76-821F-7E32B0D91CB7}"/>
              </a:ext>
            </a:extLst>
          </p:cNvPr>
          <p:cNvSpPr txBox="1"/>
          <p:nvPr/>
        </p:nvSpPr>
        <p:spPr>
          <a:xfrm>
            <a:off x="385483" y="842189"/>
            <a:ext cx="6203576" cy="646331"/>
          </a:xfrm>
          <a:prstGeom prst="rect">
            <a:avLst/>
          </a:prstGeom>
          <a:noFill/>
        </p:spPr>
        <p:txBody>
          <a:bodyPr wrap="square">
            <a:spAutoFit/>
          </a:bodyPr>
          <a:lstStyle/>
          <a:p>
            <a:r>
              <a:rPr lang="en-US" b="1" dirty="0"/>
              <a:t>How does dates affect earliest pickup times and latest pick times?</a:t>
            </a:r>
          </a:p>
        </p:txBody>
      </p:sp>
      <p:graphicFrame>
        <p:nvGraphicFramePr>
          <p:cNvPr id="2" name="Tabla 1">
            <a:extLst>
              <a:ext uri="{FF2B5EF4-FFF2-40B4-BE49-F238E27FC236}">
                <a16:creationId xmlns:a16="http://schemas.microsoft.com/office/drawing/2014/main" id="{CC5F0C8B-DBCC-2B0E-9C8E-6AEB18FC95A9}"/>
              </a:ext>
            </a:extLst>
          </p:cNvPr>
          <p:cNvGraphicFramePr>
            <a:graphicFrameLocks noGrp="1"/>
          </p:cNvGraphicFramePr>
          <p:nvPr>
            <p:extLst>
              <p:ext uri="{D42A27DB-BD31-4B8C-83A1-F6EECF244321}">
                <p14:modId xmlns:p14="http://schemas.microsoft.com/office/powerpoint/2010/main" val="2074912752"/>
              </p:ext>
            </p:extLst>
          </p:nvPr>
        </p:nvGraphicFramePr>
        <p:xfrm>
          <a:off x="1066800" y="1691640"/>
          <a:ext cx="10058400" cy="3474720"/>
        </p:xfrm>
        <a:graphic>
          <a:graphicData uri="http://schemas.openxmlformats.org/drawingml/2006/table">
            <a:tbl>
              <a:tblPr firstRow="1" bandRow="1">
                <a:tableStyleId>{9D7B26C5-4107-4FEC-AEDC-1716B250A1EF}</a:tableStyleId>
              </a:tblPr>
              <a:tblGrid>
                <a:gridCol w="3352800">
                  <a:extLst>
                    <a:ext uri="{9D8B030D-6E8A-4147-A177-3AD203B41FA5}">
                      <a16:colId xmlns:a16="http://schemas.microsoft.com/office/drawing/2014/main" val="1957616454"/>
                    </a:ext>
                  </a:extLst>
                </a:gridCol>
                <a:gridCol w="3352800">
                  <a:extLst>
                    <a:ext uri="{9D8B030D-6E8A-4147-A177-3AD203B41FA5}">
                      <a16:colId xmlns:a16="http://schemas.microsoft.com/office/drawing/2014/main" val="1934238302"/>
                    </a:ext>
                  </a:extLst>
                </a:gridCol>
                <a:gridCol w="3352800">
                  <a:extLst>
                    <a:ext uri="{9D8B030D-6E8A-4147-A177-3AD203B41FA5}">
                      <a16:colId xmlns:a16="http://schemas.microsoft.com/office/drawing/2014/main" val="3334559521"/>
                    </a:ext>
                  </a:extLst>
                </a:gridCol>
              </a:tblGrid>
              <a:tr h="0">
                <a:tc>
                  <a:txBody>
                    <a:bodyPr/>
                    <a:lstStyle/>
                    <a:p>
                      <a:r>
                        <a:rPr lang="en-US" b="1" dirty="0"/>
                        <a:t>Aspect</a:t>
                      </a:r>
                      <a:endParaRPr lang="en-US" dirty="0"/>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Outbound Consolidation</a:t>
                      </a:r>
                      <a:endParaRPr lang="en-US" dirty="0"/>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Inbound Consolidation</a:t>
                      </a:r>
                      <a:endParaRPr lang="en-US" dirty="0"/>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3856177"/>
                  </a:ext>
                </a:extLst>
              </a:tr>
              <a:tr h="0">
                <a:tc>
                  <a:txBody>
                    <a:bodyPr/>
                    <a:lstStyle/>
                    <a:p>
                      <a:r>
                        <a:rPr lang="en-US" b="1" dirty="0"/>
                        <a:t>Pick Date Driver</a:t>
                      </a:r>
                      <a:endParaRPr lang="en-US" dirty="0"/>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dirty="0"/>
                        <a:t>Determined by the </a:t>
                      </a:r>
                      <a:r>
                        <a:rPr lang="en-US" b="1" dirty="0"/>
                        <a:t>slowest/latest order</a:t>
                      </a:r>
                      <a:r>
                        <a:rPr lang="en-US" dirty="0"/>
                        <a:t> in the batch.</a:t>
                      </a:r>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tc>
                  <a:txBody>
                    <a:bodyPr/>
                    <a:lstStyle/>
                    <a:p>
                      <a:r>
                        <a:rPr lang="en-US" dirty="0"/>
                        <a:t>Determined by </a:t>
                      </a:r>
                      <a:r>
                        <a:rPr lang="en-US" b="1" dirty="0"/>
                        <a:t>supplier availability</a:t>
                      </a:r>
                      <a:r>
                        <a:rPr lang="en-US" dirty="0"/>
                        <a:t> and </a:t>
                      </a:r>
                      <a:r>
                        <a:rPr lang="en-US" b="1" dirty="0"/>
                        <a:t>route efficiency.</a:t>
                      </a:r>
                      <a:endParaRPr lang="en-US" dirty="0"/>
                    </a:p>
                  </a:txBody>
                  <a:tcPr anchor="ctr">
                    <a:lnT w="12700" cap="flat" cmpd="sng" algn="ctr">
                      <a:solidFill>
                        <a:schemeClr val="tx1"/>
                      </a:solidFill>
                      <a:prstDash val="solid"/>
                      <a:round/>
                      <a:headEnd type="none" w="med" len="med"/>
                      <a:tailEnd type="none" w="med" len="med"/>
                    </a:lnT>
                    <a:solidFill>
                      <a:schemeClr val="bg1">
                        <a:lumMod val="65000"/>
                        <a:alpha val="20000"/>
                      </a:schemeClr>
                    </a:solidFill>
                  </a:tcPr>
                </a:tc>
                <a:extLst>
                  <a:ext uri="{0D108BD9-81ED-4DB2-BD59-A6C34878D82A}">
                    <a16:rowId xmlns:a16="http://schemas.microsoft.com/office/drawing/2014/main" val="2128446525"/>
                  </a:ext>
                </a:extLst>
              </a:tr>
              <a:tr h="0">
                <a:tc>
                  <a:txBody>
                    <a:bodyPr/>
                    <a:lstStyle/>
                    <a:p>
                      <a:r>
                        <a:rPr lang="en-US" b="1" dirty="0"/>
                        <a:t>Flexibility</a:t>
                      </a:r>
                      <a:endParaRPr lang="en-US" dirty="0"/>
                    </a:p>
                  </a:txBody>
                  <a:tcPr anchor="ctr"/>
                </a:tc>
                <a:tc>
                  <a:txBody>
                    <a:bodyPr/>
                    <a:lstStyle/>
                    <a:p>
                      <a:r>
                        <a:rPr lang="en-US"/>
                        <a:t>Facility controls when orders are staged (but must wait for the slowest).</a:t>
                      </a:r>
                    </a:p>
                  </a:txBody>
                  <a:tcPr anchor="ctr"/>
                </a:tc>
                <a:tc>
                  <a:txBody>
                    <a:bodyPr/>
                    <a:lstStyle/>
                    <a:p>
                      <a:r>
                        <a:rPr lang="en-US"/>
                        <a:t>Carrier must adapt to external supplier schedules.</a:t>
                      </a:r>
                    </a:p>
                  </a:txBody>
                  <a:tcPr anchor="ctr"/>
                </a:tc>
                <a:extLst>
                  <a:ext uri="{0D108BD9-81ED-4DB2-BD59-A6C34878D82A}">
                    <a16:rowId xmlns:a16="http://schemas.microsoft.com/office/drawing/2014/main" val="4247199347"/>
                  </a:ext>
                </a:extLst>
              </a:tr>
              <a:tr h="0">
                <a:tc>
                  <a:txBody>
                    <a:bodyPr/>
                    <a:lstStyle/>
                    <a:p>
                      <a:r>
                        <a:rPr lang="en-US" b="1" dirty="0"/>
                        <a:t>Complexity</a:t>
                      </a:r>
                      <a:endParaRPr lang="en-US" dirty="0"/>
                    </a:p>
                  </a:txBody>
                  <a:tcPr anchor="ctr">
                    <a:lnB>
                      <a:noFill/>
                    </a:lnB>
                    <a:solidFill>
                      <a:schemeClr val="bg1">
                        <a:lumMod val="65000"/>
                        <a:alpha val="20000"/>
                      </a:schemeClr>
                    </a:solidFill>
                  </a:tcPr>
                </a:tc>
                <a:tc>
                  <a:txBody>
                    <a:bodyPr/>
                    <a:lstStyle/>
                    <a:p>
                      <a:r>
                        <a:rPr lang="en-US" dirty="0"/>
                        <a:t>Internally managed (within your facility).</a:t>
                      </a:r>
                    </a:p>
                  </a:txBody>
                  <a:tcPr anchor="ctr">
                    <a:lnB>
                      <a:noFill/>
                    </a:lnB>
                    <a:solidFill>
                      <a:schemeClr val="bg1">
                        <a:lumMod val="65000"/>
                        <a:alpha val="20000"/>
                      </a:schemeClr>
                    </a:solidFill>
                  </a:tcPr>
                </a:tc>
                <a:tc>
                  <a:txBody>
                    <a:bodyPr/>
                    <a:lstStyle/>
                    <a:p>
                      <a:r>
                        <a:rPr lang="en-US" dirty="0"/>
                        <a:t>Externally constrained (dependent on suppliers).</a:t>
                      </a:r>
                    </a:p>
                  </a:txBody>
                  <a:tcPr anchor="ctr">
                    <a:lnB>
                      <a:noFill/>
                    </a:lnB>
                    <a:solidFill>
                      <a:schemeClr val="bg1">
                        <a:lumMod val="65000"/>
                        <a:alpha val="20000"/>
                      </a:schemeClr>
                    </a:solidFill>
                  </a:tcPr>
                </a:tc>
                <a:extLst>
                  <a:ext uri="{0D108BD9-81ED-4DB2-BD59-A6C34878D82A}">
                    <a16:rowId xmlns:a16="http://schemas.microsoft.com/office/drawing/2014/main" val="2823169806"/>
                  </a:ext>
                </a:extLst>
              </a:tr>
              <a:tr h="0">
                <a:tc>
                  <a:txBody>
                    <a:bodyPr/>
                    <a:lstStyle/>
                    <a:p>
                      <a:r>
                        <a:rPr lang="en-US" b="1" dirty="0"/>
                        <a:t>Example</a:t>
                      </a:r>
                      <a:endParaRPr lang="en-US" dirty="0"/>
                    </a:p>
                  </a:txBody>
                  <a:tcPr anchor="ctr">
                    <a:lnL>
                      <a:noFill/>
                    </a:lnL>
                    <a:lnR>
                      <a:noFill/>
                    </a:lnR>
                    <a:lnT>
                      <a:noFill/>
                    </a:lnT>
                    <a:lnB w="12700" cmpd="sng">
                      <a:noFill/>
                    </a:lnB>
                    <a:lnTlToBr w="12700" cmpd="sng">
                      <a:noFill/>
                      <a:prstDash val="solid"/>
                    </a:lnTlToBr>
                    <a:lnBlToTr w="12700" cmpd="sng">
                      <a:noFill/>
                      <a:prstDash val="solid"/>
                    </a:lnBlToTr>
                  </a:tcPr>
                </a:tc>
                <a:tc>
                  <a:txBody>
                    <a:bodyPr/>
                    <a:lstStyle/>
                    <a:p>
                      <a:r>
                        <a:rPr lang="en-US" dirty="0"/>
                        <a:t>Waiting for 3 customer orders to be packed before a truck can depart.</a:t>
                      </a:r>
                    </a:p>
                  </a:txBody>
                  <a:tcPr anchor="ctr">
                    <a:lnL>
                      <a:noFill/>
                    </a:lnL>
                    <a:lnR>
                      <a:noFill/>
                    </a:lnR>
                    <a:lnT>
                      <a:noFill/>
                    </a:lnT>
                    <a:lnB w="12700" cmpd="sng">
                      <a:noFill/>
                    </a:lnB>
                    <a:lnTlToBr w="12700" cmpd="sng">
                      <a:noFill/>
                      <a:prstDash val="solid"/>
                    </a:lnTlToBr>
                    <a:lnBlToTr w="12700" cmpd="sng">
                      <a:noFill/>
                      <a:prstDash val="solid"/>
                    </a:lnBlToTr>
                  </a:tcPr>
                </a:tc>
                <a:tc>
                  <a:txBody>
                    <a:bodyPr/>
                    <a:lstStyle/>
                    <a:p>
                      <a:r>
                        <a:rPr lang="en-US" dirty="0"/>
                        <a:t>A truck visiting 5 suppliers across a region, each with their own ready times.</a:t>
                      </a:r>
                    </a:p>
                  </a:txBody>
                  <a:tcPr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9207892"/>
                  </a:ext>
                </a:extLst>
              </a:tr>
            </a:tbl>
          </a:graphicData>
        </a:graphic>
      </p:graphicFrame>
      <p:sp>
        <p:nvSpPr>
          <p:cNvPr id="8" name="Marcador de número de diapositiva 7">
            <a:extLst>
              <a:ext uri="{FF2B5EF4-FFF2-40B4-BE49-F238E27FC236}">
                <a16:creationId xmlns:a16="http://schemas.microsoft.com/office/drawing/2014/main" id="{6D868FE6-4BA5-8061-7E54-1FCDC86AB65D}"/>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17</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3796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03.– Pseudocode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pic>
        <p:nvPicPr>
          <p:cNvPr id="4" name="Imagen 3">
            <a:extLst>
              <a:ext uri="{FF2B5EF4-FFF2-40B4-BE49-F238E27FC236}">
                <a16:creationId xmlns:a16="http://schemas.microsoft.com/office/drawing/2014/main" id="{08C20E38-FD24-C732-A2F5-1EB9554B77A2}"/>
              </a:ext>
            </a:extLst>
          </p:cNvPr>
          <p:cNvPicPr>
            <a:picLocks noChangeAspect="1"/>
          </p:cNvPicPr>
          <p:nvPr/>
        </p:nvPicPr>
        <p:blipFill>
          <a:blip r:embed="rId2"/>
          <a:stretch>
            <a:fillRect/>
          </a:stretch>
        </p:blipFill>
        <p:spPr>
          <a:xfrm>
            <a:off x="6096000" y="962458"/>
            <a:ext cx="5839326" cy="4957231"/>
          </a:xfrm>
          <a:prstGeom prst="rect">
            <a:avLst/>
          </a:prstGeom>
        </p:spPr>
      </p:pic>
      <p:sp>
        <p:nvSpPr>
          <p:cNvPr id="6" name="CuadroTexto 5">
            <a:extLst>
              <a:ext uri="{FF2B5EF4-FFF2-40B4-BE49-F238E27FC236}">
                <a16:creationId xmlns:a16="http://schemas.microsoft.com/office/drawing/2014/main" id="{DFE6C780-588A-D6B8-208C-833C1A9CE6AB}"/>
              </a:ext>
            </a:extLst>
          </p:cNvPr>
          <p:cNvSpPr txBox="1"/>
          <p:nvPr/>
        </p:nvSpPr>
        <p:spPr>
          <a:xfrm>
            <a:off x="385483" y="962458"/>
            <a:ext cx="5437801" cy="1569660"/>
          </a:xfrm>
          <a:prstGeom prst="rect">
            <a:avLst/>
          </a:prstGeom>
          <a:noFill/>
        </p:spPr>
        <p:txBody>
          <a:bodyPr wrap="square">
            <a:spAutoFit/>
          </a:bodyPr>
          <a:lstStyle/>
          <a:p>
            <a:r>
              <a:rPr lang="en-US" sz="2400" dirty="0"/>
              <a:t>The code was straight forward. The idea was to loop through the whole list designating the various columns considering the mode of flow. </a:t>
            </a:r>
          </a:p>
        </p:txBody>
      </p:sp>
      <p:sp>
        <p:nvSpPr>
          <p:cNvPr id="8" name="Marcador de número de diapositiva 7">
            <a:extLst>
              <a:ext uri="{FF2B5EF4-FFF2-40B4-BE49-F238E27FC236}">
                <a16:creationId xmlns:a16="http://schemas.microsoft.com/office/drawing/2014/main" id="{A0EBE045-BE10-2D2B-4D36-210E78073969}"/>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18</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294717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04.– Implementation</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2" name="CuadroTexto 1">
            <a:extLst>
              <a:ext uri="{FF2B5EF4-FFF2-40B4-BE49-F238E27FC236}">
                <a16:creationId xmlns:a16="http://schemas.microsoft.com/office/drawing/2014/main" id="{61465EED-37C5-7D62-D2FA-E03BA0EC2D95}"/>
              </a:ext>
            </a:extLst>
          </p:cNvPr>
          <p:cNvSpPr txBox="1"/>
          <p:nvPr/>
        </p:nvSpPr>
        <p:spPr>
          <a:xfrm>
            <a:off x="228601" y="1454304"/>
            <a:ext cx="4186516" cy="3046988"/>
          </a:xfrm>
          <a:prstGeom prst="rect">
            <a:avLst/>
          </a:prstGeom>
          <a:noFill/>
        </p:spPr>
        <p:txBody>
          <a:bodyPr wrap="square">
            <a:spAutoFit/>
          </a:bodyPr>
          <a:lstStyle/>
          <a:p>
            <a:r>
              <a:rPr lang="en-US" sz="2400" dirty="0"/>
              <a:t>The implementation was trickier than anticipated, mainly due to my approach of estimating the latest pickup date for inbound routes. Which needed to first calculate geodesic distances and dividing the result by the average LTL miles driven by day.</a:t>
            </a:r>
          </a:p>
        </p:txBody>
      </p:sp>
      <p:pic>
        <p:nvPicPr>
          <p:cNvPr id="14" name="Imagen 13" descr="Mapa&#10;&#10;Descripción generada automáticamente">
            <a:extLst>
              <a:ext uri="{FF2B5EF4-FFF2-40B4-BE49-F238E27FC236}">
                <a16:creationId xmlns:a16="http://schemas.microsoft.com/office/drawing/2014/main" id="{0D0D92E4-B9A7-E2EB-0F68-1D4A7234425D}"/>
              </a:ext>
            </a:extLst>
          </p:cNvPr>
          <p:cNvPicPr>
            <a:picLocks noChangeAspect="1"/>
          </p:cNvPicPr>
          <p:nvPr/>
        </p:nvPicPr>
        <p:blipFill>
          <a:blip r:embed="rId2"/>
          <a:stretch>
            <a:fillRect/>
          </a:stretch>
        </p:blipFill>
        <p:spPr>
          <a:xfrm>
            <a:off x="5231612" y="1003102"/>
            <a:ext cx="6731787" cy="3949392"/>
          </a:xfrm>
          <a:prstGeom prst="rect">
            <a:avLst/>
          </a:prstGeom>
        </p:spPr>
      </p:pic>
      <p:sp>
        <p:nvSpPr>
          <p:cNvPr id="16" name="Marcador de número de diapositiva 15">
            <a:extLst>
              <a:ext uri="{FF2B5EF4-FFF2-40B4-BE49-F238E27FC236}">
                <a16:creationId xmlns:a16="http://schemas.microsoft.com/office/drawing/2014/main" id="{4A1CBCC6-36B1-8E54-0465-35D39A08AB34}"/>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19</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78855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solidFill>
                  <a:schemeClr val="tx1"/>
                </a:solidFill>
                <a:latin typeface="Uber Move Medium" panose="02010603030201060303" pitchFamily="50" charset="0"/>
              </a:rPr>
              <a:t>Introduction</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pPr marL="0" indent="0">
              <a:buNone/>
            </a:pPr>
            <a:r>
              <a:rPr lang="en-US" dirty="0">
                <a:solidFill>
                  <a:schemeClr val="tx1"/>
                </a:solidFill>
                <a:latin typeface="Uber Move Medium" panose="02010603030201060303" pitchFamily="50" charset="0"/>
              </a:rPr>
              <a:t>As part of the interview process, I was presented with two cases. The objective was to showcase my logic, methodology and understanding.</a:t>
            </a:r>
          </a:p>
        </p:txBody>
      </p:sp>
      <p:sp>
        <p:nvSpPr>
          <p:cNvPr id="5" name="Marcador de número de diapositiva 4">
            <a:extLst>
              <a:ext uri="{FF2B5EF4-FFF2-40B4-BE49-F238E27FC236}">
                <a16:creationId xmlns:a16="http://schemas.microsoft.com/office/drawing/2014/main" id="{46550408-EED3-193B-3981-3D1A7F907F3C}"/>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841474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04.– Implementation</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2" name="CuadroTexto 1">
            <a:extLst>
              <a:ext uri="{FF2B5EF4-FFF2-40B4-BE49-F238E27FC236}">
                <a16:creationId xmlns:a16="http://schemas.microsoft.com/office/drawing/2014/main" id="{61465EED-37C5-7D62-D2FA-E03BA0EC2D95}"/>
              </a:ext>
            </a:extLst>
          </p:cNvPr>
          <p:cNvSpPr txBox="1"/>
          <p:nvPr/>
        </p:nvSpPr>
        <p:spPr>
          <a:xfrm>
            <a:off x="228601" y="1454304"/>
            <a:ext cx="4186516" cy="3046988"/>
          </a:xfrm>
          <a:prstGeom prst="rect">
            <a:avLst/>
          </a:prstGeom>
          <a:noFill/>
        </p:spPr>
        <p:txBody>
          <a:bodyPr wrap="square">
            <a:spAutoFit/>
          </a:bodyPr>
          <a:lstStyle/>
          <a:p>
            <a:r>
              <a:rPr lang="en-US" sz="2400" dirty="0"/>
              <a:t>For my approach to work I needed all the cities present in the database with coordinates.</a:t>
            </a:r>
          </a:p>
          <a:p>
            <a:endParaRPr lang="en-US" sz="2400" dirty="0"/>
          </a:p>
          <a:p>
            <a:r>
              <a:rPr lang="en-US" sz="2400" dirty="0"/>
              <a:t>I obtained a US cities database with over 32,000 cities and towns. But still lacked all the cities present in the input</a:t>
            </a:r>
          </a:p>
        </p:txBody>
      </p:sp>
      <p:pic>
        <p:nvPicPr>
          <p:cNvPr id="8" name="Imagen 7" descr="Mapa&#10;&#10;Descripción generada automáticamente">
            <a:extLst>
              <a:ext uri="{FF2B5EF4-FFF2-40B4-BE49-F238E27FC236}">
                <a16:creationId xmlns:a16="http://schemas.microsoft.com/office/drawing/2014/main" id="{8C9BC051-C1BB-15DA-2569-7B945982C784}"/>
              </a:ext>
            </a:extLst>
          </p:cNvPr>
          <p:cNvPicPr>
            <a:picLocks noChangeAspect="1"/>
          </p:cNvPicPr>
          <p:nvPr/>
        </p:nvPicPr>
        <p:blipFill>
          <a:blip r:embed="rId2"/>
          <a:stretch>
            <a:fillRect/>
          </a:stretch>
        </p:blipFill>
        <p:spPr>
          <a:xfrm>
            <a:off x="7071514" y="1394871"/>
            <a:ext cx="4508808" cy="3165853"/>
          </a:xfrm>
          <a:prstGeom prst="rect">
            <a:avLst/>
          </a:prstGeom>
        </p:spPr>
      </p:pic>
      <p:pic>
        <p:nvPicPr>
          <p:cNvPr id="10" name="Imagen 9">
            <a:extLst>
              <a:ext uri="{FF2B5EF4-FFF2-40B4-BE49-F238E27FC236}">
                <a16:creationId xmlns:a16="http://schemas.microsoft.com/office/drawing/2014/main" id="{18AA656B-672A-69B6-3889-64E87C6AFF3E}"/>
              </a:ext>
            </a:extLst>
          </p:cNvPr>
          <p:cNvPicPr>
            <a:picLocks noChangeAspect="1"/>
          </p:cNvPicPr>
          <p:nvPr/>
        </p:nvPicPr>
        <p:blipFill>
          <a:blip r:embed="rId3"/>
          <a:stretch>
            <a:fillRect/>
          </a:stretch>
        </p:blipFill>
        <p:spPr>
          <a:xfrm>
            <a:off x="4699458" y="1696505"/>
            <a:ext cx="2372056" cy="2562583"/>
          </a:xfrm>
          <a:prstGeom prst="rect">
            <a:avLst/>
          </a:prstGeom>
        </p:spPr>
      </p:pic>
      <p:sp>
        <p:nvSpPr>
          <p:cNvPr id="12" name="Marcador de número de diapositiva 11">
            <a:extLst>
              <a:ext uri="{FF2B5EF4-FFF2-40B4-BE49-F238E27FC236}">
                <a16:creationId xmlns:a16="http://schemas.microsoft.com/office/drawing/2014/main" id="{5AE40D3B-C7DC-9EF3-C243-5CA54FB66E0E}"/>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20</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171178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04.– Implementation</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2" name="CuadroTexto 1">
            <a:extLst>
              <a:ext uri="{FF2B5EF4-FFF2-40B4-BE49-F238E27FC236}">
                <a16:creationId xmlns:a16="http://schemas.microsoft.com/office/drawing/2014/main" id="{61465EED-37C5-7D62-D2FA-E03BA0EC2D95}"/>
              </a:ext>
            </a:extLst>
          </p:cNvPr>
          <p:cNvSpPr txBox="1"/>
          <p:nvPr/>
        </p:nvSpPr>
        <p:spPr>
          <a:xfrm>
            <a:off x="228601" y="1454304"/>
            <a:ext cx="4186516" cy="1938992"/>
          </a:xfrm>
          <a:prstGeom prst="rect">
            <a:avLst/>
          </a:prstGeom>
          <a:noFill/>
        </p:spPr>
        <p:txBody>
          <a:bodyPr wrap="square">
            <a:spAutoFit/>
          </a:bodyPr>
          <a:lstStyle/>
          <a:p>
            <a:r>
              <a:rPr lang="en-US" sz="2400" dirty="0"/>
              <a:t>Not being discouraged I implemented a module which queried websites to obtain the data that I was missing. Ending in only 48 entries not found. </a:t>
            </a:r>
          </a:p>
        </p:txBody>
      </p:sp>
      <p:pic>
        <p:nvPicPr>
          <p:cNvPr id="6" name="Imagen 5">
            <a:extLst>
              <a:ext uri="{FF2B5EF4-FFF2-40B4-BE49-F238E27FC236}">
                <a16:creationId xmlns:a16="http://schemas.microsoft.com/office/drawing/2014/main" id="{5F3B856C-5077-97A3-5C8E-F9B8E5E049EE}"/>
              </a:ext>
            </a:extLst>
          </p:cNvPr>
          <p:cNvPicPr>
            <a:picLocks noChangeAspect="1"/>
          </p:cNvPicPr>
          <p:nvPr/>
        </p:nvPicPr>
        <p:blipFill>
          <a:blip r:embed="rId2"/>
          <a:stretch>
            <a:fillRect/>
          </a:stretch>
        </p:blipFill>
        <p:spPr>
          <a:xfrm>
            <a:off x="5358222" y="1473499"/>
            <a:ext cx="5938935" cy="3839591"/>
          </a:xfrm>
          <a:prstGeom prst="rect">
            <a:avLst/>
          </a:prstGeom>
        </p:spPr>
      </p:pic>
      <p:sp>
        <p:nvSpPr>
          <p:cNvPr id="9" name="Marcador de número de diapositiva 8">
            <a:extLst>
              <a:ext uri="{FF2B5EF4-FFF2-40B4-BE49-F238E27FC236}">
                <a16:creationId xmlns:a16="http://schemas.microsoft.com/office/drawing/2014/main" id="{9A214A02-9671-9025-BD83-E2FA11BB13DA}"/>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21</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41165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05.– Testing</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4" name="CuadroTexto 3">
            <a:extLst>
              <a:ext uri="{FF2B5EF4-FFF2-40B4-BE49-F238E27FC236}">
                <a16:creationId xmlns:a16="http://schemas.microsoft.com/office/drawing/2014/main" id="{E1530270-A6E9-F530-B541-395E2902EDB7}"/>
              </a:ext>
            </a:extLst>
          </p:cNvPr>
          <p:cNvSpPr txBox="1"/>
          <p:nvPr/>
        </p:nvSpPr>
        <p:spPr>
          <a:xfrm>
            <a:off x="380765" y="878216"/>
            <a:ext cx="6208294" cy="1384995"/>
          </a:xfrm>
          <a:prstGeom prst="rect">
            <a:avLst/>
          </a:prstGeom>
          <a:noFill/>
        </p:spPr>
        <p:txBody>
          <a:bodyPr wrap="square">
            <a:spAutoFit/>
          </a:bodyPr>
          <a:lstStyle/>
          <a:p>
            <a:r>
              <a:rPr lang="en-US" sz="2800" dirty="0"/>
              <a:t>To validate the data obtained I solved 3 randomly chosen routes and compared the results with my code.</a:t>
            </a:r>
          </a:p>
        </p:txBody>
      </p:sp>
      <p:pic>
        <p:nvPicPr>
          <p:cNvPr id="7" name="Imagen 6">
            <a:extLst>
              <a:ext uri="{FF2B5EF4-FFF2-40B4-BE49-F238E27FC236}">
                <a16:creationId xmlns:a16="http://schemas.microsoft.com/office/drawing/2014/main" id="{711FC3AF-F0D3-BF88-91F2-FCEB9CDFF7C3}"/>
              </a:ext>
            </a:extLst>
          </p:cNvPr>
          <p:cNvPicPr>
            <a:picLocks noChangeAspect="1"/>
          </p:cNvPicPr>
          <p:nvPr/>
        </p:nvPicPr>
        <p:blipFill>
          <a:blip r:embed="rId2"/>
          <a:stretch>
            <a:fillRect/>
          </a:stretch>
        </p:blipFill>
        <p:spPr>
          <a:xfrm>
            <a:off x="812920" y="3726300"/>
            <a:ext cx="4963218" cy="1009791"/>
          </a:xfrm>
          <a:prstGeom prst="rect">
            <a:avLst/>
          </a:prstGeom>
        </p:spPr>
      </p:pic>
      <p:pic>
        <p:nvPicPr>
          <p:cNvPr id="9" name="Imagen 8">
            <a:extLst>
              <a:ext uri="{FF2B5EF4-FFF2-40B4-BE49-F238E27FC236}">
                <a16:creationId xmlns:a16="http://schemas.microsoft.com/office/drawing/2014/main" id="{E516434F-E330-2672-72C9-7D3B82BFA160}"/>
              </a:ext>
            </a:extLst>
          </p:cNvPr>
          <p:cNvPicPr>
            <a:picLocks noChangeAspect="1"/>
          </p:cNvPicPr>
          <p:nvPr/>
        </p:nvPicPr>
        <p:blipFill>
          <a:blip r:embed="rId3"/>
          <a:stretch>
            <a:fillRect/>
          </a:stretch>
        </p:blipFill>
        <p:spPr>
          <a:xfrm>
            <a:off x="6096000" y="3718526"/>
            <a:ext cx="4820323" cy="1057423"/>
          </a:xfrm>
          <a:prstGeom prst="rect">
            <a:avLst/>
          </a:prstGeom>
        </p:spPr>
      </p:pic>
      <p:pic>
        <p:nvPicPr>
          <p:cNvPr id="11" name="Imagen 10">
            <a:extLst>
              <a:ext uri="{FF2B5EF4-FFF2-40B4-BE49-F238E27FC236}">
                <a16:creationId xmlns:a16="http://schemas.microsoft.com/office/drawing/2014/main" id="{C1517D38-7E40-18DE-8F95-FEF6155CBDE2}"/>
              </a:ext>
            </a:extLst>
          </p:cNvPr>
          <p:cNvPicPr>
            <a:picLocks noChangeAspect="1"/>
          </p:cNvPicPr>
          <p:nvPr/>
        </p:nvPicPr>
        <p:blipFill>
          <a:blip r:embed="rId4"/>
          <a:stretch>
            <a:fillRect/>
          </a:stretch>
        </p:blipFill>
        <p:spPr>
          <a:xfrm>
            <a:off x="774815" y="4905409"/>
            <a:ext cx="5001323" cy="819264"/>
          </a:xfrm>
          <a:prstGeom prst="rect">
            <a:avLst/>
          </a:prstGeom>
        </p:spPr>
      </p:pic>
      <p:pic>
        <p:nvPicPr>
          <p:cNvPr id="13" name="Imagen 12">
            <a:extLst>
              <a:ext uri="{FF2B5EF4-FFF2-40B4-BE49-F238E27FC236}">
                <a16:creationId xmlns:a16="http://schemas.microsoft.com/office/drawing/2014/main" id="{30E65C9A-7384-3E57-B8FF-825D4524D756}"/>
              </a:ext>
            </a:extLst>
          </p:cNvPr>
          <p:cNvPicPr>
            <a:picLocks noChangeAspect="1"/>
          </p:cNvPicPr>
          <p:nvPr/>
        </p:nvPicPr>
        <p:blipFill>
          <a:blip r:embed="rId5"/>
          <a:stretch>
            <a:fillRect/>
          </a:stretch>
        </p:blipFill>
        <p:spPr>
          <a:xfrm>
            <a:off x="6096000" y="4921451"/>
            <a:ext cx="4801270" cy="685896"/>
          </a:xfrm>
          <a:prstGeom prst="rect">
            <a:avLst/>
          </a:prstGeom>
        </p:spPr>
      </p:pic>
      <p:pic>
        <p:nvPicPr>
          <p:cNvPr id="15" name="Imagen 14">
            <a:extLst>
              <a:ext uri="{FF2B5EF4-FFF2-40B4-BE49-F238E27FC236}">
                <a16:creationId xmlns:a16="http://schemas.microsoft.com/office/drawing/2014/main" id="{3FC4AD65-E618-3DA3-D10F-64C0B3AE778F}"/>
              </a:ext>
            </a:extLst>
          </p:cNvPr>
          <p:cNvPicPr>
            <a:picLocks noChangeAspect="1"/>
          </p:cNvPicPr>
          <p:nvPr/>
        </p:nvPicPr>
        <p:blipFill>
          <a:blip r:embed="rId6"/>
          <a:stretch>
            <a:fillRect/>
          </a:stretch>
        </p:blipFill>
        <p:spPr>
          <a:xfrm>
            <a:off x="784341" y="2816535"/>
            <a:ext cx="4982270" cy="885949"/>
          </a:xfrm>
          <a:prstGeom prst="rect">
            <a:avLst/>
          </a:prstGeom>
        </p:spPr>
      </p:pic>
      <p:pic>
        <p:nvPicPr>
          <p:cNvPr id="17" name="Imagen 16">
            <a:extLst>
              <a:ext uri="{FF2B5EF4-FFF2-40B4-BE49-F238E27FC236}">
                <a16:creationId xmlns:a16="http://schemas.microsoft.com/office/drawing/2014/main" id="{404199EF-9A97-D2B8-0021-74C3F94CF4F5}"/>
              </a:ext>
            </a:extLst>
          </p:cNvPr>
          <p:cNvPicPr>
            <a:picLocks noChangeAspect="1"/>
          </p:cNvPicPr>
          <p:nvPr/>
        </p:nvPicPr>
        <p:blipFill>
          <a:blip r:embed="rId7"/>
          <a:stretch>
            <a:fillRect/>
          </a:stretch>
        </p:blipFill>
        <p:spPr>
          <a:xfrm>
            <a:off x="6096000" y="2839979"/>
            <a:ext cx="4791744" cy="857370"/>
          </a:xfrm>
          <a:prstGeom prst="rect">
            <a:avLst/>
          </a:prstGeom>
        </p:spPr>
      </p:pic>
      <p:sp>
        <p:nvSpPr>
          <p:cNvPr id="19" name="Marcador de número de diapositiva 18">
            <a:extLst>
              <a:ext uri="{FF2B5EF4-FFF2-40B4-BE49-F238E27FC236}">
                <a16:creationId xmlns:a16="http://schemas.microsoft.com/office/drawing/2014/main" id="{22F645E5-343A-11F0-D9E6-5F375A045463}"/>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22</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15575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05.– Testing</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Data Analytics</a:t>
            </a:r>
          </a:p>
        </p:txBody>
      </p:sp>
      <p:sp>
        <p:nvSpPr>
          <p:cNvPr id="4" name="CuadroTexto 3">
            <a:extLst>
              <a:ext uri="{FF2B5EF4-FFF2-40B4-BE49-F238E27FC236}">
                <a16:creationId xmlns:a16="http://schemas.microsoft.com/office/drawing/2014/main" id="{E1530270-A6E9-F530-B541-395E2902EDB7}"/>
              </a:ext>
            </a:extLst>
          </p:cNvPr>
          <p:cNvSpPr txBox="1"/>
          <p:nvPr/>
        </p:nvSpPr>
        <p:spPr>
          <a:xfrm>
            <a:off x="380765" y="1012954"/>
            <a:ext cx="6208294" cy="5262979"/>
          </a:xfrm>
          <a:prstGeom prst="rect">
            <a:avLst/>
          </a:prstGeom>
          <a:noFill/>
        </p:spPr>
        <p:txBody>
          <a:bodyPr wrap="square">
            <a:spAutoFit/>
          </a:bodyPr>
          <a:lstStyle/>
          <a:p>
            <a:r>
              <a:rPr lang="en-US" sz="2800" dirty="0"/>
              <a:t>Distance calculations fell short every time, this is due to the simplistic approach of geodesics, which only considers the shortest path around the globe, not real-world highways. Meaning that it will be short of a day in short trips and 4 days in longer trips. This only affects inbound trips</a:t>
            </a:r>
          </a:p>
          <a:p>
            <a:endParaRPr lang="en-US" sz="2800" dirty="0"/>
          </a:p>
          <a:p>
            <a:r>
              <a:rPr lang="en-US" sz="2800" dirty="0"/>
              <a:t>This could be solved with distance algorithms which consider USA highway system.</a:t>
            </a:r>
          </a:p>
        </p:txBody>
      </p:sp>
      <p:pic>
        <p:nvPicPr>
          <p:cNvPr id="6" name="Imagen 5">
            <a:extLst>
              <a:ext uri="{FF2B5EF4-FFF2-40B4-BE49-F238E27FC236}">
                <a16:creationId xmlns:a16="http://schemas.microsoft.com/office/drawing/2014/main" id="{5505D3BD-32E2-96F5-BF95-B129B8DC01D6}"/>
              </a:ext>
            </a:extLst>
          </p:cNvPr>
          <p:cNvPicPr>
            <a:picLocks noChangeAspect="1"/>
          </p:cNvPicPr>
          <p:nvPr/>
        </p:nvPicPr>
        <p:blipFill>
          <a:blip r:embed="rId2"/>
          <a:stretch>
            <a:fillRect/>
          </a:stretch>
        </p:blipFill>
        <p:spPr>
          <a:xfrm>
            <a:off x="7656715" y="3429000"/>
            <a:ext cx="3260218" cy="2375091"/>
          </a:xfrm>
          <a:prstGeom prst="rect">
            <a:avLst/>
          </a:prstGeom>
        </p:spPr>
      </p:pic>
      <p:pic>
        <p:nvPicPr>
          <p:cNvPr id="10" name="Imagen 9">
            <a:extLst>
              <a:ext uri="{FF2B5EF4-FFF2-40B4-BE49-F238E27FC236}">
                <a16:creationId xmlns:a16="http://schemas.microsoft.com/office/drawing/2014/main" id="{D5AF74F7-3CF6-FE89-F189-9E9B87A25E6B}"/>
              </a:ext>
            </a:extLst>
          </p:cNvPr>
          <p:cNvPicPr>
            <a:picLocks noChangeAspect="1"/>
          </p:cNvPicPr>
          <p:nvPr/>
        </p:nvPicPr>
        <p:blipFill>
          <a:blip r:embed="rId3"/>
          <a:stretch>
            <a:fillRect/>
          </a:stretch>
        </p:blipFill>
        <p:spPr>
          <a:xfrm>
            <a:off x="6860104" y="1732060"/>
            <a:ext cx="2426720" cy="1229981"/>
          </a:xfrm>
          <a:prstGeom prst="rect">
            <a:avLst/>
          </a:prstGeom>
        </p:spPr>
      </p:pic>
      <p:pic>
        <p:nvPicPr>
          <p:cNvPr id="14" name="Imagen 13">
            <a:extLst>
              <a:ext uri="{FF2B5EF4-FFF2-40B4-BE49-F238E27FC236}">
                <a16:creationId xmlns:a16="http://schemas.microsoft.com/office/drawing/2014/main" id="{6FBBD135-5E4B-2E2D-25E5-A708E8883266}"/>
              </a:ext>
            </a:extLst>
          </p:cNvPr>
          <p:cNvPicPr>
            <a:picLocks noChangeAspect="1"/>
          </p:cNvPicPr>
          <p:nvPr/>
        </p:nvPicPr>
        <p:blipFill>
          <a:blip r:embed="rId4"/>
          <a:stretch>
            <a:fillRect/>
          </a:stretch>
        </p:blipFill>
        <p:spPr>
          <a:xfrm>
            <a:off x="9557869" y="1732060"/>
            <a:ext cx="2144156" cy="1279845"/>
          </a:xfrm>
          <a:prstGeom prst="rect">
            <a:avLst/>
          </a:prstGeom>
        </p:spPr>
      </p:pic>
      <p:sp>
        <p:nvSpPr>
          <p:cNvPr id="16" name="CuadroTexto 15">
            <a:extLst>
              <a:ext uri="{FF2B5EF4-FFF2-40B4-BE49-F238E27FC236}">
                <a16:creationId xmlns:a16="http://schemas.microsoft.com/office/drawing/2014/main" id="{43C8A753-C6CE-254A-CE48-CBF18B61D02E}"/>
              </a:ext>
            </a:extLst>
          </p:cNvPr>
          <p:cNvSpPr txBox="1"/>
          <p:nvPr/>
        </p:nvSpPr>
        <p:spPr>
          <a:xfrm>
            <a:off x="6860104" y="1362728"/>
            <a:ext cx="934871" cy="369332"/>
          </a:xfrm>
          <a:prstGeom prst="rect">
            <a:avLst/>
          </a:prstGeom>
          <a:noFill/>
        </p:spPr>
        <p:txBody>
          <a:bodyPr wrap="none" rtlCol="0">
            <a:spAutoFit/>
          </a:bodyPr>
          <a:lstStyle/>
          <a:p>
            <a:r>
              <a:rPr lang="en-US" b="1" dirty="0"/>
              <a:t>Output:</a:t>
            </a:r>
          </a:p>
        </p:txBody>
      </p:sp>
      <p:sp>
        <p:nvSpPr>
          <p:cNvPr id="18" name="CuadroTexto 17">
            <a:extLst>
              <a:ext uri="{FF2B5EF4-FFF2-40B4-BE49-F238E27FC236}">
                <a16:creationId xmlns:a16="http://schemas.microsoft.com/office/drawing/2014/main" id="{3E0D2DFC-743F-B4A5-3394-A52F8694EBCB}"/>
              </a:ext>
            </a:extLst>
          </p:cNvPr>
          <p:cNvSpPr txBox="1"/>
          <p:nvPr/>
        </p:nvSpPr>
        <p:spPr>
          <a:xfrm>
            <a:off x="9675840" y="1362728"/>
            <a:ext cx="954107" cy="369332"/>
          </a:xfrm>
          <a:prstGeom prst="rect">
            <a:avLst/>
          </a:prstGeom>
          <a:noFill/>
        </p:spPr>
        <p:txBody>
          <a:bodyPr wrap="none" rtlCol="0">
            <a:spAutoFit/>
          </a:bodyPr>
          <a:lstStyle/>
          <a:p>
            <a:r>
              <a:rPr lang="en-US" b="1" dirty="0"/>
              <a:t>Sample:</a:t>
            </a:r>
          </a:p>
        </p:txBody>
      </p:sp>
      <p:sp>
        <p:nvSpPr>
          <p:cNvPr id="20" name="Marcador de número de diapositiva 19">
            <a:extLst>
              <a:ext uri="{FF2B5EF4-FFF2-40B4-BE49-F238E27FC236}">
                <a16:creationId xmlns:a16="http://schemas.microsoft.com/office/drawing/2014/main" id="{EC1DBAC1-C0D4-7AB7-FFBF-D05F23219E88}"/>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23</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409269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dirty="0">
                <a:latin typeface="Uber Move Medium" panose="02010603030201060303" pitchFamily="50" charset="0"/>
              </a:rPr>
              <a:t>Thank you!</a:t>
            </a:r>
          </a:p>
        </p:txBody>
      </p:sp>
      <p:pic>
        <p:nvPicPr>
          <p:cNvPr id="6" name="Picture Placeholder 5" descr="Una carretera con arboles a los lados&#10;&#10;Descripción generada automáticamente">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a:blip r:embed="rId3"/>
          <a:srcRect l="13212" r="-1" b="-1"/>
          <a:stretch/>
        </p:blipFill>
        <p:spPr>
          <a:xfrm>
            <a:off x="633999" y="640081"/>
            <a:ext cx="6909801" cy="5314406"/>
          </a:xfrm>
          <a:prstGeom prst="rect">
            <a:avLst/>
          </a:prstGeom>
        </p:spPr>
      </p:pic>
      <p:cxnSp>
        <p:nvCxnSpPr>
          <p:cNvPr id="1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vert="horz" lIns="0" tIns="45720" rIns="0" bIns="45720" rtlCol="0">
            <a:normAutofit/>
          </a:bodyPr>
          <a:lstStyle/>
          <a:p>
            <a:r>
              <a:rPr lang="en-US" dirty="0">
                <a:latin typeface="Uber Move Medium" panose="02010603030201060303" pitchFamily="50" charset="0"/>
              </a:rPr>
              <a:t>Edgar Tijerina</a:t>
            </a:r>
          </a:p>
          <a:p>
            <a:r>
              <a:rPr lang="en-US" dirty="0">
                <a:latin typeface="Uber Move Medium" panose="02010603030201060303" pitchFamily="50" charset="0"/>
              </a:rPr>
              <a:t>81-19-07-06-27</a:t>
            </a:r>
          </a:p>
          <a:p>
            <a:r>
              <a:rPr lang="en-US" dirty="0">
                <a:latin typeface="Uber Move Medium" panose="02010603030201060303" pitchFamily="50" charset="0"/>
              </a:rPr>
              <a:t>Edgarhumberto1999@gmail.com</a:t>
            </a:r>
          </a:p>
          <a:p>
            <a:r>
              <a:rPr lang="en-US" dirty="0">
                <a:latin typeface="Uber Move Medium" panose="02010603030201060303" pitchFamily="50" charset="0"/>
              </a:rPr>
              <a:t>LinkedIn: </a:t>
            </a:r>
            <a:r>
              <a:rPr lang="en-US" dirty="0" err="1">
                <a:latin typeface="Uber Move Medium" panose="02010603030201060303" pitchFamily="50" charset="0"/>
              </a:rPr>
              <a:t>EdgarHTT</a:t>
            </a:r>
            <a:endParaRPr lang="en-US" dirty="0">
              <a:latin typeface="Uber Move Medium" panose="02010603030201060303" pitchFamily="50" charset="0"/>
            </a:endParaRPr>
          </a:p>
        </p:txBody>
      </p:sp>
      <p:sp>
        <p:nvSpPr>
          <p:cNvPr id="19" name="Rectangle 1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Marcador de número de diapositiva 4">
            <a:extLst>
              <a:ext uri="{FF2B5EF4-FFF2-40B4-BE49-F238E27FC236}">
                <a16:creationId xmlns:a16="http://schemas.microsoft.com/office/drawing/2014/main" id="{E92B0BE3-02B8-9D4C-1307-72AF732B0271}"/>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24</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BD909F5-B606-1FBA-D711-8D9F72129386}"/>
              </a:ext>
            </a:extLst>
          </p:cNvPr>
          <p:cNvSpPr txBox="1"/>
          <p:nvPr/>
        </p:nvSpPr>
        <p:spPr>
          <a:xfrm>
            <a:off x="240632" y="304801"/>
            <a:ext cx="4459705" cy="707886"/>
          </a:xfrm>
          <a:prstGeom prst="rect">
            <a:avLst/>
          </a:prstGeom>
          <a:noFill/>
        </p:spPr>
        <p:txBody>
          <a:bodyPr wrap="square" rtlCol="0">
            <a:spAutoFit/>
          </a:bodyPr>
          <a:lstStyle/>
          <a:p>
            <a:r>
              <a:rPr lang="en-US" sz="4000" dirty="0">
                <a:latin typeface="Uber Move Medium" panose="02010603030201060303" pitchFamily="50" charset="0"/>
              </a:rPr>
              <a:t>The</a:t>
            </a:r>
            <a:r>
              <a:rPr lang="es-419" sz="4000" dirty="0">
                <a:latin typeface="Uber Move Medium" panose="02010603030201060303" pitchFamily="50" charset="0"/>
              </a:rPr>
              <a:t> </a:t>
            </a:r>
            <a:r>
              <a:rPr lang="en-US" sz="4000" dirty="0">
                <a:solidFill>
                  <a:schemeClr val="tx1">
                    <a:lumMod val="85000"/>
                    <a:lumOff val="15000"/>
                  </a:schemeClr>
                </a:solidFill>
                <a:latin typeface="Uber Move Medium" panose="02010603030201060303" pitchFamily="50" charset="0"/>
              </a:rPr>
              <a:t>methodology</a:t>
            </a:r>
          </a:p>
        </p:txBody>
      </p:sp>
      <p:grpSp>
        <p:nvGrpSpPr>
          <p:cNvPr id="85" name="Grupo 84">
            <a:extLst>
              <a:ext uri="{FF2B5EF4-FFF2-40B4-BE49-F238E27FC236}">
                <a16:creationId xmlns:a16="http://schemas.microsoft.com/office/drawing/2014/main" id="{0015EA70-111E-DE75-2C0D-EDDBAEEBB662}"/>
              </a:ext>
            </a:extLst>
          </p:cNvPr>
          <p:cNvGrpSpPr/>
          <p:nvPr/>
        </p:nvGrpSpPr>
        <p:grpSpPr>
          <a:xfrm>
            <a:off x="345136" y="993687"/>
            <a:ext cx="9717034" cy="3747448"/>
            <a:chOff x="883022" y="993687"/>
            <a:chExt cx="9717034" cy="3747448"/>
          </a:xfrm>
        </p:grpSpPr>
        <p:sp>
          <p:nvSpPr>
            <p:cNvPr id="3" name="CuadroTexto 2">
              <a:extLst>
                <a:ext uri="{FF2B5EF4-FFF2-40B4-BE49-F238E27FC236}">
                  <a16:creationId xmlns:a16="http://schemas.microsoft.com/office/drawing/2014/main" id="{32385751-2129-B043-AE05-3C7B71BCADDC}"/>
                </a:ext>
              </a:extLst>
            </p:cNvPr>
            <p:cNvSpPr txBox="1"/>
            <p:nvPr/>
          </p:nvSpPr>
          <p:spPr>
            <a:xfrm>
              <a:off x="883023" y="993687"/>
              <a:ext cx="858041" cy="849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01</a:t>
              </a:r>
            </a:p>
          </p:txBody>
        </p:sp>
        <p:sp>
          <p:nvSpPr>
            <p:cNvPr id="4" name="CuadroTexto 3">
              <a:extLst>
                <a:ext uri="{FF2B5EF4-FFF2-40B4-BE49-F238E27FC236}">
                  <a16:creationId xmlns:a16="http://schemas.microsoft.com/office/drawing/2014/main" id="{B97F8882-8518-D9BB-DE6E-221F5F64A26F}"/>
                </a:ext>
              </a:extLst>
            </p:cNvPr>
            <p:cNvSpPr txBox="1"/>
            <p:nvPr/>
          </p:nvSpPr>
          <p:spPr>
            <a:xfrm>
              <a:off x="5241360" y="993687"/>
              <a:ext cx="925931" cy="849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02</a:t>
              </a:r>
            </a:p>
          </p:txBody>
        </p:sp>
        <p:sp>
          <p:nvSpPr>
            <p:cNvPr id="5" name="CuadroTexto 4">
              <a:extLst>
                <a:ext uri="{FF2B5EF4-FFF2-40B4-BE49-F238E27FC236}">
                  <a16:creationId xmlns:a16="http://schemas.microsoft.com/office/drawing/2014/main" id="{B3113CFE-A2EB-8706-6AC2-5F91A70A8405}"/>
                </a:ext>
              </a:extLst>
            </p:cNvPr>
            <p:cNvSpPr txBox="1"/>
            <p:nvPr/>
          </p:nvSpPr>
          <p:spPr>
            <a:xfrm>
              <a:off x="9667587" y="993687"/>
              <a:ext cx="925932" cy="849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03</a:t>
              </a:r>
            </a:p>
          </p:txBody>
        </p:sp>
        <p:sp>
          <p:nvSpPr>
            <p:cNvPr id="6" name="CuadroTexto 5">
              <a:extLst>
                <a:ext uri="{FF2B5EF4-FFF2-40B4-BE49-F238E27FC236}">
                  <a16:creationId xmlns:a16="http://schemas.microsoft.com/office/drawing/2014/main" id="{9F69B84D-9640-084E-B463-73CF3502B184}"/>
                </a:ext>
              </a:extLst>
            </p:cNvPr>
            <p:cNvSpPr txBox="1"/>
            <p:nvPr/>
          </p:nvSpPr>
          <p:spPr>
            <a:xfrm>
              <a:off x="9664894" y="3910138"/>
              <a:ext cx="935162" cy="830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04</a:t>
              </a:r>
            </a:p>
          </p:txBody>
        </p:sp>
        <p:sp>
          <p:nvSpPr>
            <p:cNvPr id="7" name="CuadroTexto 6">
              <a:extLst>
                <a:ext uri="{FF2B5EF4-FFF2-40B4-BE49-F238E27FC236}">
                  <a16:creationId xmlns:a16="http://schemas.microsoft.com/office/drawing/2014/main" id="{1AC686E6-19E2-63F1-B418-9FD9D4026C76}"/>
                </a:ext>
              </a:extLst>
            </p:cNvPr>
            <p:cNvSpPr txBox="1"/>
            <p:nvPr/>
          </p:nvSpPr>
          <p:spPr>
            <a:xfrm>
              <a:off x="5257056" y="3883942"/>
              <a:ext cx="935162" cy="830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05</a:t>
              </a:r>
            </a:p>
          </p:txBody>
        </p:sp>
        <p:sp>
          <p:nvSpPr>
            <p:cNvPr id="8" name="CuadroTexto 7">
              <a:extLst>
                <a:ext uri="{FF2B5EF4-FFF2-40B4-BE49-F238E27FC236}">
                  <a16:creationId xmlns:a16="http://schemas.microsoft.com/office/drawing/2014/main" id="{68C5E66B-BB91-F251-312E-25C6C4083CD3}"/>
                </a:ext>
              </a:extLst>
            </p:cNvPr>
            <p:cNvSpPr txBox="1"/>
            <p:nvPr/>
          </p:nvSpPr>
          <p:spPr>
            <a:xfrm>
              <a:off x="883022" y="3897040"/>
              <a:ext cx="935162" cy="830997"/>
            </a:xfrm>
            <a:prstGeom prst="rect">
              <a:avLst/>
            </a:prstGeom>
            <a:noFill/>
          </p:spPr>
          <p:txBody>
            <a:bodyPr wrap="square" rtlCol="0">
              <a:spAutoFit/>
            </a:bodyPr>
            <a:lstStyle/>
            <a:p>
              <a:pPr algn="ctr"/>
              <a:r>
                <a:rPr lang="es-419" sz="4800" dirty="0">
                  <a:solidFill>
                    <a:schemeClr val="tx1">
                      <a:lumMod val="65000"/>
                      <a:lumOff val="35000"/>
                    </a:schemeClr>
                  </a:solidFill>
                  <a:latin typeface="Uber Move Medium" panose="02010603030201060303" pitchFamily="50" charset="0"/>
                </a:rPr>
                <a:t>06</a:t>
              </a:r>
            </a:p>
          </p:txBody>
        </p:sp>
      </p:grpSp>
      <p:cxnSp>
        <p:nvCxnSpPr>
          <p:cNvPr id="10" name="Conector recto 9">
            <a:extLst>
              <a:ext uri="{FF2B5EF4-FFF2-40B4-BE49-F238E27FC236}">
                <a16:creationId xmlns:a16="http://schemas.microsoft.com/office/drawing/2014/main" id="{4925C548-61D1-172D-1822-F91871798F47}"/>
              </a:ext>
            </a:extLst>
          </p:cNvPr>
          <p:cNvCxnSpPr>
            <a:cxnSpLocks/>
            <a:stCxn id="3" idx="3"/>
            <a:endCxn id="4" idx="1"/>
          </p:cNvCxnSpPr>
          <p:nvPr/>
        </p:nvCxnSpPr>
        <p:spPr>
          <a:xfrm>
            <a:off x="1203178" y="1418686"/>
            <a:ext cx="3500296" cy="0"/>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9667B83-9579-6D55-5FBE-88B2B14C2C59}"/>
              </a:ext>
            </a:extLst>
          </p:cNvPr>
          <p:cNvCxnSpPr>
            <a:cxnSpLocks/>
            <a:stCxn id="4" idx="3"/>
            <a:endCxn id="5" idx="1"/>
          </p:cNvCxnSpPr>
          <p:nvPr/>
        </p:nvCxnSpPr>
        <p:spPr>
          <a:xfrm>
            <a:off x="5629405" y="1418686"/>
            <a:ext cx="3500296" cy="0"/>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8" name="Conector: angular 17">
            <a:extLst>
              <a:ext uri="{FF2B5EF4-FFF2-40B4-BE49-F238E27FC236}">
                <a16:creationId xmlns:a16="http://schemas.microsoft.com/office/drawing/2014/main" id="{ACC02AD2-FFB8-5785-DECD-39C6CCD2BAA3}"/>
              </a:ext>
            </a:extLst>
          </p:cNvPr>
          <p:cNvCxnSpPr>
            <a:cxnSpLocks/>
            <a:stCxn id="5" idx="3"/>
            <a:endCxn id="6" idx="3"/>
          </p:cNvCxnSpPr>
          <p:nvPr/>
        </p:nvCxnSpPr>
        <p:spPr>
          <a:xfrm>
            <a:off x="10055633" y="1418686"/>
            <a:ext cx="6537" cy="2906951"/>
          </a:xfrm>
          <a:prstGeom prst="bentConnector3">
            <a:avLst>
              <a:gd name="adj1" fmla="val 27625042"/>
            </a:avLst>
          </a:prstGeom>
          <a:ln w="19050">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0597CE5F-51D3-754F-0E60-E3079D2A20E6}"/>
              </a:ext>
            </a:extLst>
          </p:cNvPr>
          <p:cNvCxnSpPr>
            <a:cxnSpLocks/>
            <a:stCxn id="7" idx="3"/>
            <a:endCxn id="6" idx="1"/>
          </p:cNvCxnSpPr>
          <p:nvPr/>
        </p:nvCxnSpPr>
        <p:spPr>
          <a:xfrm>
            <a:off x="5654332" y="4299441"/>
            <a:ext cx="3472676" cy="26196"/>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41" name="Conector recto 40">
            <a:extLst>
              <a:ext uri="{FF2B5EF4-FFF2-40B4-BE49-F238E27FC236}">
                <a16:creationId xmlns:a16="http://schemas.microsoft.com/office/drawing/2014/main" id="{6FCCAB95-2FE7-B049-C157-22CDE1181B7C}"/>
              </a:ext>
            </a:extLst>
          </p:cNvPr>
          <p:cNvCxnSpPr>
            <a:cxnSpLocks/>
            <a:stCxn id="8" idx="3"/>
            <a:endCxn id="7" idx="1"/>
          </p:cNvCxnSpPr>
          <p:nvPr/>
        </p:nvCxnSpPr>
        <p:spPr>
          <a:xfrm flipV="1">
            <a:off x="1280298" y="4299441"/>
            <a:ext cx="3438872" cy="13098"/>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00FA2BED-1D04-3AFC-4492-C95901EE8933}"/>
              </a:ext>
            </a:extLst>
          </p:cNvPr>
          <p:cNvSpPr txBox="1"/>
          <p:nvPr/>
        </p:nvSpPr>
        <p:spPr>
          <a:xfrm>
            <a:off x="375305" y="1669527"/>
            <a:ext cx="3144398"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Identify the problem</a:t>
            </a:r>
          </a:p>
        </p:txBody>
      </p:sp>
      <p:sp>
        <p:nvSpPr>
          <p:cNvPr id="55" name="CuadroTexto 54">
            <a:extLst>
              <a:ext uri="{FF2B5EF4-FFF2-40B4-BE49-F238E27FC236}">
                <a16:creationId xmlns:a16="http://schemas.microsoft.com/office/drawing/2014/main" id="{93ADB5C0-DCA7-8E06-CB28-D59B2D0995D4}"/>
              </a:ext>
            </a:extLst>
          </p:cNvPr>
          <p:cNvSpPr txBox="1"/>
          <p:nvPr/>
        </p:nvSpPr>
        <p:spPr>
          <a:xfrm>
            <a:off x="4719169" y="1636273"/>
            <a:ext cx="2727333"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Research &amp; Refine</a:t>
            </a:r>
          </a:p>
        </p:txBody>
      </p:sp>
      <p:sp>
        <p:nvSpPr>
          <p:cNvPr id="59" name="CuadroTexto 58">
            <a:extLst>
              <a:ext uri="{FF2B5EF4-FFF2-40B4-BE49-F238E27FC236}">
                <a16:creationId xmlns:a16="http://schemas.microsoft.com/office/drawing/2014/main" id="{3CB51730-699D-D6DF-8F48-1EB13EB2BA2C}"/>
              </a:ext>
            </a:extLst>
          </p:cNvPr>
          <p:cNvSpPr txBox="1"/>
          <p:nvPr/>
        </p:nvSpPr>
        <p:spPr>
          <a:xfrm>
            <a:off x="9129700" y="1659018"/>
            <a:ext cx="2094005"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Pseudocode</a:t>
            </a:r>
          </a:p>
        </p:txBody>
      </p:sp>
      <p:sp>
        <p:nvSpPr>
          <p:cNvPr id="62" name="CuadroTexto 61">
            <a:extLst>
              <a:ext uri="{FF2B5EF4-FFF2-40B4-BE49-F238E27FC236}">
                <a16:creationId xmlns:a16="http://schemas.microsoft.com/office/drawing/2014/main" id="{CE85AA26-01B1-FF8E-C2A2-421738518469}"/>
              </a:ext>
            </a:extLst>
          </p:cNvPr>
          <p:cNvSpPr txBox="1"/>
          <p:nvPr/>
        </p:nvSpPr>
        <p:spPr>
          <a:xfrm>
            <a:off x="9127007" y="4534176"/>
            <a:ext cx="1336489"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Testing</a:t>
            </a:r>
          </a:p>
        </p:txBody>
      </p:sp>
      <p:sp>
        <p:nvSpPr>
          <p:cNvPr id="65" name="CuadroTexto 64">
            <a:extLst>
              <a:ext uri="{FF2B5EF4-FFF2-40B4-BE49-F238E27FC236}">
                <a16:creationId xmlns:a16="http://schemas.microsoft.com/office/drawing/2014/main" id="{A100C437-B66B-E865-CFB1-C11F5132E827}"/>
              </a:ext>
            </a:extLst>
          </p:cNvPr>
          <p:cNvSpPr txBox="1"/>
          <p:nvPr/>
        </p:nvSpPr>
        <p:spPr>
          <a:xfrm>
            <a:off x="4752974" y="4547318"/>
            <a:ext cx="1784696"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Implement</a:t>
            </a:r>
          </a:p>
        </p:txBody>
      </p:sp>
      <p:sp>
        <p:nvSpPr>
          <p:cNvPr id="67" name="CuadroTexto 66">
            <a:extLst>
              <a:ext uri="{FF2B5EF4-FFF2-40B4-BE49-F238E27FC236}">
                <a16:creationId xmlns:a16="http://schemas.microsoft.com/office/drawing/2014/main" id="{FA1E465E-4670-6DED-3846-906334C11075}"/>
              </a:ext>
            </a:extLst>
          </p:cNvPr>
          <p:cNvSpPr txBox="1"/>
          <p:nvPr/>
        </p:nvSpPr>
        <p:spPr>
          <a:xfrm>
            <a:off x="372958" y="4518930"/>
            <a:ext cx="1199168" cy="461665"/>
          </a:xfrm>
          <a:prstGeom prst="rect">
            <a:avLst/>
          </a:prstGeom>
          <a:noFill/>
        </p:spPr>
        <p:txBody>
          <a:bodyPr wrap="square">
            <a:spAutoFit/>
          </a:bodyPr>
          <a:lstStyle/>
          <a:p>
            <a:r>
              <a:rPr lang="en-US" sz="2400" b="1" dirty="0">
                <a:solidFill>
                  <a:schemeClr val="tx1">
                    <a:lumMod val="75000"/>
                    <a:lumOff val="25000"/>
                  </a:schemeClr>
                </a:solidFill>
                <a:latin typeface="Uber Move Medium" panose="02010603030201060303" pitchFamily="50" charset="0"/>
              </a:rPr>
              <a:t>Reflect</a:t>
            </a:r>
          </a:p>
        </p:txBody>
      </p:sp>
      <p:sp>
        <p:nvSpPr>
          <p:cNvPr id="88" name="CuadroTexto 87">
            <a:extLst>
              <a:ext uri="{FF2B5EF4-FFF2-40B4-BE49-F238E27FC236}">
                <a16:creationId xmlns:a16="http://schemas.microsoft.com/office/drawing/2014/main" id="{B97BE262-D983-C8AF-ECD8-AAA0031B1F11}"/>
              </a:ext>
            </a:extLst>
          </p:cNvPr>
          <p:cNvSpPr txBox="1"/>
          <p:nvPr/>
        </p:nvSpPr>
        <p:spPr>
          <a:xfrm>
            <a:off x="375305" y="2036881"/>
            <a:ext cx="4039242" cy="1067343"/>
          </a:xfrm>
          <a:prstGeom prst="rect">
            <a:avLst/>
          </a:prstGeom>
          <a:noFill/>
        </p:spPr>
        <p:txBody>
          <a:bodyPr wrap="square" rtlCol="0">
            <a:spAutoFit/>
          </a:bodyPr>
          <a:lstStyle/>
          <a:p>
            <a:pPr>
              <a:lnSpc>
                <a:spcPct val="120000"/>
              </a:lnSpc>
            </a:pPr>
            <a:r>
              <a:rPr lang="en-US" dirty="0"/>
              <a:t>I start by defining the context</a:t>
            </a:r>
            <a:r>
              <a:rPr lang="es-419" dirty="0"/>
              <a:t> </a:t>
            </a:r>
            <a:r>
              <a:rPr lang="en-US" dirty="0"/>
              <a:t>of the problem, the issue it represents and why would the problem should be solved. </a:t>
            </a:r>
          </a:p>
        </p:txBody>
      </p:sp>
      <p:sp>
        <p:nvSpPr>
          <p:cNvPr id="90" name="CuadroTexto 89">
            <a:extLst>
              <a:ext uri="{FF2B5EF4-FFF2-40B4-BE49-F238E27FC236}">
                <a16:creationId xmlns:a16="http://schemas.microsoft.com/office/drawing/2014/main" id="{4A8C1462-30D5-1649-212C-8862A750EEAC}"/>
              </a:ext>
            </a:extLst>
          </p:cNvPr>
          <p:cNvSpPr txBox="1"/>
          <p:nvPr/>
        </p:nvSpPr>
        <p:spPr>
          <a:xfrm>
            <a:off x="4752502" y="2036957"/>
            <a:ext cx="4039242" cy="1732141"/>
          </a:xfrm>
          <a:prstGeom prst="rect">
            <a:avLst/>
          </a:prstGeom>
          <a:noFill/>
        </p:spPr>
        <p:txBody>
          <a:bodyPr wrap="square" rtlCol="0">
            <a:spAutoFit/>
          </a:bodyPr>
          <a:lstStyle/>
          <a:p>
            <a:pPr>
              <a:lnSpc>
                <a:spcPct val="120000"/>
              </a:lnSpc>
            </a:pPr>
            <a:r>
              <a:rPr lang="en-US" dirty="0"/>
              <a:t>I then research if it have been solved before. Understand, refine and break it into simple and solvable subproblems. I consider multiple solutions and weight their pros and cons.</a:t>
            </a:r>
          </a:p>
        </p:txBody>
      </p:sp>
      <p:sp>
        <p:nvSpPr>
          <p:cNvPr id="91" name="CuadroTexto 90">
            <a:extLst>
              <a:ext uri="{FF2B5EF4-FFF2-40B4-BE49-F238E27FC236}">
                <a16:creationId xmlns:a16="http://schemas.microsoft.com/office/drawing/2014/main" id="{3E0B65CA-E58B-FBC0-37DD-FBF2EDC7B697}"/>
              </a:ext>
            </a:extLst>
          </p:cNvPr>
          <p:cNvSpPr txBox="1"/>
          <p:nvPr/>
        </p:nvSpPr>
        <p:spPr>
          <a:xfrm>
            <a:off x="9127007" y="2052223"/>
            <a:ext cx="2670077" cy="1067343"/>
          </a:xfrm>
          <a:prstGeom prst="rect">
            <a:avLst/>
          </a:prstGeom>
          <a:noFill/>
        </p:spPr>
        <p:txBody>
          <a:bodyPr wrap="square" rtlCol="0">
            <a:spAutoFit/>
          </a:bodyPr>
          <a:lstStyle/>
          <a:p>
            <a:pPr>
              <a:lnSpc>
                <a:spcPct val="120000"/>
              </a:lnSpc>
            </a:pPr>
            <a:r>
              <a:rPr lang="en-US" dirty="0"/>
              <a:t>If the solution requires coding, I create an outline focusing on the logic.</a:t>
            </a:r>
          </a:p>
        </p:txBody>
      </p:sp>
      <p:sp>
        <p:nvSpPr>
          <p:cNvPr id="92" name="CuadroTexto 91">
            <a:extLst>
              <a:ext uri="{FF2B5EF4-FFF2-40B4-BE49-F238E27FC236}">
                <a16:creationId xmlns:a16="http://schemas.microsoft.com/office/drawing/2014/main" id="{F1E78F09-D1F0-2E7E-1667-A9DA7ECADC7B}"/>
              </a:ext>
            </a:extLst>
          </p:cNvPr>
          <p:cNvSpPr txBox="1"/>
          <p:nvPr/>
        </p:nvSpPr>
        <p:spPr>
          <a:xfrm>
            <a:off x="9127006" y="4932977"/>
            <a:ext cx="2670077" cy="1399742"/>
          </a:xfrm>
          <a:prstGeom prst="rect">
            <a:avLst/>
          </a:prstGeom>
          <a:noFill/>
        </p:spPr>
        <p:txBody>
          <a:bodyPr wrap="square" rtlCol="0">
            <a:spAutoFit/>
          </a:bodyPr>
          <a:lstStyle/>
          <a:p>
            <a:pPr>
              <a:lnSpc>
                <a:spcPct val="120000"/>
              </a:lnSpc>
            </a:pPr>
            <a:r>
              <a:rPr lang="en-US" dirty="0"/>
              <a:t>I develop tests to validate my work or test my logic. This step can trade places with implementation.</a:t>
            </a:r>
          </a:p>
        </p:txBody>
      </p:sp>
      <p:sp>
        <p:nvSpPr>
          <p:cNvPr id="93" name="CuadroTexto 92">
            <a:extLst>
              <a:ext uri="{FF2B5EF4-FFF2-40B4-BE49-F238E27FC236}">
                <a16:creationId xmlns:a16="http://schemas.microsoft.com/office/drawing/2014/main" id="{6F82F5BB-9A70-C357-ED90-363CA1DBE3EF}"/>
              </a:ext>
            </a:extLst>
          </p:cNvPr>
          <p:cNvSpPr txBox="1"/>
          <p:nvPr/>
        </p:nvSpPr>
        <p:spPr>
          <a:xfrm>
            <a:off x="4752502" y="4950726"/>
            <a:ext cx="4039242" cy="1399742"/>
          </a:xfrm>
          <a:prstGeom prst="rect">
            <a:avLst/>
          </a:prstGeom>
          <a:noFill/>
        </p:spPr>
        <p:txBody>
          <a:bodyPr wrap="square" rtlCol="0">
            <a:spAutoFit/>
          </a:bodyPr>
          <a:lstStyle/>
          <a:p>
            <a:pPr>
              <a:lnSpc>
                <a:spcPct val="120000"/>
              </a:lnSpc>
            </a:pPr>
            <a:r>
              <a:rPr lang="en-US" dirty="0"/>
              <a:t>I implement my solution. Focusing on speed. After it’s implementation I refine. Searching for perfection takes a long time </a:t>
            </a:r>
          </a:p>
        </p:txBody>
      </p:sp>
      <p:sp>
        <p:nvSpPr>
          <p:cNvPr id="94" name="CuadroTexto 93">
            <a:extLst>
              <a:ext uri="{FF2B5EF4-FFF2-40B4-BE49-F238E27FC236}">
                <a16:creationId xmlns:a16="http://schemas.microsoft.com/office/drawing/2014/main" id="{DFD7515C-F01B-FAC1-67EB-183BC79FBF1B}"/>
              </a:ext>
            </a:extLst>
          </p:cNvPr>
          <p:cNvSpPr txBox="1"/>
          <p:nvPr/>
        </p:nvSpPr>
        <p:spPr>
          <a:xfrm>
            <a:off x="372958" y="5000847"/>
            <a:ext cx="4039242" cy="1067343"/>
          </a:xfrm>
          <a:prstGeom prst="rect">
            <a:avLst/>
          </a:prstGeom>
          <a:noFill/>
        </p:spPr>
        <p:txBody>
          <a:bodyPr wrap="square" rtlCol="0">
            <a:spAutoFit/>
          </a:bodyPr>
          <a:lstStyle/>
          <a:p>
            <a:pPr>
              <a:lnSpc>
                <a:spcPct val="120000"/>
              </a:lnSpc>
            </a:pPr>
            <a:r>
              <a:rPr lang="en-US" dirty="0"/>
              <a:t>I reflect on my  solution. Look into ways I could have made it better. So next time my work improves.</a:t>
            </a:r>
          </a:p>
        </p:txBody>
      </p:sp>
      <p:sp>
        <p:nvSpPr>
          <p:cNvPr id="96" name="Marcador de número de diapositiva 95">
            <a:extLst>
              <a:ext uri="{FF2B5EF4-FFF2-40B4-BE49-F238E27FC236}">
                <a16:creationId xmlns:a16="http://schemas.microsoft.com/office/drawing/2014/main" id="{A9EFB921-764D-0F5C-AE27-62DC182E689B}"/>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3</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173204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par de personas sentadas en una mesa&#10;&#10;Descripción generada automáticamente con confianza baja">
            <a:extLst>
              <a:ext uri="{FF2B5EF4-FFF2-40B4-BE49-F238E27FC236}">
                <a16:creationId xmlns:a16="http://schemas.microsoft.com/office/drawing/2014/main" id="{5F09433B-9B0A-02F5-27D3-7BF0823943D2}"/>
              </a:ext>
            </a:extLst>
          </p:cNvPr>
          <p:cNvPicPr>
            <a:picLocks noChangeAspect="1"/>
          </p:cNvPicPr>
          <p:nvPr/>
        </p:nvPicPr>
        <p:blipFill rotWithShape="1">
          <a:blip r:embed="rId2"/>
          <a:srcRect l="18152" r="22559"/>
          <a:stretch/>
        </p:blipFill>
        <p:spPr>
          <a:xfrm>
            <a:off x="1" y="0"/>
            <a:ext cx="6096000" cy="6858000"/>
          </a:xfrm>
          <a:prstGeom prst="rect">
            <a:avLst/>
          </a:prstGeom>
        </p:spPr>
      </p:pic>
      <p:pic>
        <p:nvPicPr>
          <p:cNvPr id="10" name="Imagen 9" descr="Una persona sosteniendo una laptop&#10;&#10;Descripción generada automáticamente">
            <a:extLst>
              <a:ext uri="{FF2B5EF4-FFF2-40B4-BE49-F238E27FC236}">
                <a16:creationId xmlns:a16="http://schemas.microsoft.com/office/drawing/2014/main" id="{C8CE3C77-07F8-9E5F-5DDB-95D3C20C9642}"/>
              </a:ext>
            </a:extLst>
          </p:cNvPr>
          <p:cNvPicPr>
            <a:picLocks noChangeAspect="1"/>
          </p:cNvPicPr>
          <p:nvPr/>
        </p:nvPicPr>
        <p:blipFill rotWithShape="1">
          <a:blip r:embed="rId3"/>
          <a:srcRect l="28008" r="12748"/>
          <a:stretch/>
        </p:blipFill>
        <p:spPr>
          <a:xfrm>
            <a:off x="6096000" y="0"/>
            <a:ext cx="6096000" cy="6858000"/>
          </a:xfrm>
          <a:prstGeom prst="rect">
            <a:avLst/>
          </a:prstGeom>
        </p:spPr>
      </p:pic>
      <p:sp>
        <p:nvSpPr>
          <p:cNvPr id="12" name="Title 5">
            <a:extLst>
              <a:ext uri="{FF2B5EF4-FFF2-40B4-BE49-F238E27FC236}">
                <a16:creationId xmlns:a16="http://schemas.microsoft.com/office/drawing/2014/main" id="{4F8B4271-BEA8-148C-0EDE-5C57C761D59C}"/>
              </a:ext>
            </a:extLst>
          </p:cNvPr>
          <p:cNvSpPr txBox="1">
            <a:spLocks/>
          </p:cNvSpPr>
          <p:nvPr/>
        </p:nvSpPr>
        <p:spPr>
          <a:xfrm>
            <a:off x="0" y="0"/>
            <a:ext cx="6095999" cy="1084729"/>
          </a:xfrm>
          <a:prstGeom prst="rect">
            <a:avLst/>
          </a:prstGeom>
          <a:solidFill>
            <a:schemeClr val="tx1">
              <a:alpha val="80000"/>
            </a:schemeClr>
          </a:solidFill>
        </p:spPr>
        <p:txBody>
          <a:bodyPr bIns="90000" anchor="ctr" anchorCtr="0"/>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80000"/>
              </a:lnSpc>
            </a:pPr>
            <a:r>
              <a:rPr lang="en-US" sz="3600" dirty="0">
                <a:solidFill>
                  <a:schemeClr val="bg1">
                    <a:lumMod val="95000"/>
                  </a:schemeClr>
                </a:solidFill>
                <a:latin typeface="Uber Move Medium" panose="02010603030201060303" pitchFamily="50" charset="0"/>
              </a:rPr>
              <a:t>Customer Demands</a:t>
            </a:r>
          </a:p>
        </p:txBody>
      </p:sp>
      <p:sp>
        <p:nvSpPr>
          <p:cNvPr id="13" name="Title 5">
            <a:extLst>
              <a:ext uri="{FF2B5EF4-FFF2-40B4-BE49-F238E27FC236}">
                <a16:creationId xmlns:a16="http://schemas.microsoft.com/office/drawing/2014/main" id="{B024EE8A-9B7A-EF3C-108F-A64C6E962DB6}"/>
              </a:ext>
            </a:extLst>
          </p:cNvPr>
          <p:cNvSpPr txBox="1">
            <a:spLocks/>
          </p:cNvSpPr>
          <p:nvPr/>
        </p:nvSpPr>
        <p:spPr>
          <a:xfrm>
            <a:off x="6096000" y="0"/>
            <a:ext cx="6095999" cy="1084729"/>
          </a:xfrm>
          <a:prstGeom prst="rect">
            <a:avLst/>
          </a:prstGeom>
          <a:solidFill>
            <a:schemeClr val="tx1">
              <a:alpha val="80000"/>
            </a:schemeClr>
          </a:solidFill>
        </p:spPr>
        <p:txBody>
          <a:bodyPr bIns="90000" anchor="ctr" anchorCtr="0"/>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80000"/>
              </a:lnSpc>
            </a:pPr>
            <a:r>
              <a:rPr lang="en-US" sz="3600" dirty="0">
                <a:solidFill>
                  <a:schemeClr val="bg1">
                    <a:lumMod val="95000"/>
                  </a:schemeClr>
                </a:solidFill>
                <a:latin typeface="Uber Move Medium" panose="02010603030201060303" pitchFamily="50" charset="0"/>
              </a:rPr>
              <a:t>Data Analytics</a:t>
            </a:r>
          </a:p>
        </p:txBody>
      </p:sp>
      <p:sp>
        <p:nvSpPr>
          <p:cNvPr id="15" name="Marcador de número de diapositiva 14">
            <a:extLst>
              <a:ext uri="{FF2B5EF4-FFF2-40B4-BE49-F238E27FC236}">
                <a16:creationId xmlns:a16="http://schemas.microsoft.com/office/drawing/2014/main" id="{24AD2F8C-33B8-6D04-74F4-F98F396CF3BF}"/>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4</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70081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01.– Identifying the Problem</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sp>
        <p:nvSpPr>
          <p:cNvPr id="9" name="CuadroTexto 8">
            <a:extLst>
              <a:ext uri="{FF2B5EF4-FFF2-40B4-BE49-F238E27FC236}">
                <a16:creationId xmlns:a16="http://schemas.microsoft.com/office/drawing/2014/main" id="{BEB2A7AB-4A6D-7E2A-2DF7-5494ECFBD144}"/>
              </a:ext>
            </a:extLst>
          </p:cNvPr>
          <p:cNvSpPr txBox="1"/>
          <p:nvPr/>
        </p:nvSpPr>
        <p:spPr>
          <a:xfrm>
            <a:off x="0" y="878216"/>
            <a:ext cx="4168588" cy="4524315"/>
          </a:xfrm>
          <a:prstGeom prst="rect">
            <a:avLst/>
          </a:prstGeom>
          <a:noFill/>
        </p:spPr>
        <p:txBody>
          <a:bodyPr wrap="square">
            <a:spAutoFit/>
          </a:bodyPr>
          <a:lstStyle/>
          <a:p>
            <a:pPr marL="285750" indent="-285750">
              <a:buFont typeface="Arial" panose="020B0604020202020204" pitchFamily="34" charset="0"/>
              <a:buChar char="•"/>
            </a:pPr>
            <a:r>
              <a:rPr lang="en-US" b="1" dirty="0"/>
              <a:t>Context:</a:t>
            </a:r>
            <a:r>
              <a:rPr lang="en-US" dirty="0"/>
              <a:t> The dataset contains 370 different customer cities. Each customer can only be served by one warehouse, and the warehouses have no capacity limit. The number of shipments per customer range from 1 to 454 and they are spread all over the United States.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Problem to solve:</a:t>
            </a:r>
            <a:r>
              <a:rPr lang="en-US" dirty="0"/>
              <a:t> Find the two coordinates where the sum of the distance traveled is at it's minimum.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Why?:</a:t>
            </a:r>
            <a:r>
              <a:rPr lang="en-US" dirty="0"/>
              <a:t> The most efficient location to open two warehouses will save millions of dollars.</a:t>
            </a:r>
          </a:p>
        </p:txBody>
      </p:sp>
      <p:pic>
        <p:nvPicPr>
          <p:cNvPr id="11" name="Imagen 10" descr="Mapa, Gráfico de dispersión&#10;&#10;Descripción generada automáticamente">
            <a:extLst>
              <a:ext uri="{FF2B5EF4-FFF2-40B4-BE49-F238E27FC236}">
                <a16:creationId xmlns:a16="http://schemas.microsoft.com/office/drawing/2014/main" id="{44FEB2E3-2BE9-5908-B96A-004BBD5ED615}"/>
              </a:ext>
            </a:extLst>
          </p:cNvPr>
          <p:cNvPicPr>
            <a:picLocks noChangeAspect="1"/>
          </p:cNvPicPr>
          <p:nvPr/>
        </p:nvPicPr>
        <p:blipFill rotWithShape="1">
          <a:blip r:embed="rId2"/>
          <a:srcRect l="10703" t="10376" r="14461" b="8742"/>
          <a:stretch/>
        </p:blipFill>
        <p:spPr>
          <a:xfrm>
            <a:off x="4094631" y="1262313"/>
            <a:ext cx="8018929" cy="4333373"/>
          </a:xfrm>
          <a:prstGeom prst="rect">
            <a:avLst/>
          </a:prstGeom>
        </p:spPr>
      </p:pic>
      <p:sp>
        <p:nvSpPr>
          <p:cNvPr id="13" name="Marcador de número de diapositiva 12">
            <a:extLst>
              <a:ext uri="{FF2B5EF4-FFF2-40B4-BE49-F238E27FC236}">
                <a16:creationId xmlns:a16="http://schemas.microsoft.com/office/drawing/2014/main" id="{C6CAAD0A-6A87-357D-1731-4665A8AD6C58}"/>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5</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193993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02.– Research &amp; Refine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grpSp>
        <p:nvGrpSpPr>
          <p:cNvPr id="36" name="Grupo 35">
            <a:extLst>
              <a:ext uri="{FF2B5EF4-FFF2-40B4-BE49-F238E27FC236}">
                <a16:creationId xmlns:a16="http://schemas.microsoft.com/office/drawing/2014/main" id="{075BB510-378F-4332-6A7E-9278137D0520}"/>
              </a:ext>
            </a:extLst>
          </p:cNvPr>
          <p:cNvGrpSpPr/>
          <p:nvPr/>
        </p:nvGrpSpPr>
        <p:grpSpPr>
          <a:xfrm>
            <a:off x="266348" y="1158798"/>
            <a:ext cx="2055511" cy="2085816"/>
            <a:chOff x="414973" y="1812416"/>
            <a:chExt cx="3246401" cy="3116605"/>
          </a:xfrm>
        </p:grpSpPr>
        <p:sp>
          <p:nvSpPr>
            <p:cNvPr id="2" name="Elipse 1">
              <a:extLst>
                <a:ext uri="{FF2B5EF4-FFF2-40B4-BE49-F238E27FC236}">
                  <a16:creationId xmlns:a16="http://schemas.microsoft.com/office/drawing/2014/main" id="{2794C21E-C2ED-B6AE-2420-3FF6C7B6B378}"/>
                </a:ext>
              </a:extLst>
            </p:cNvPr>
            <p:cNvSpPr/>
            <p:nvPr/>
          </p:nvSpPr>
          <p:spPr>
            <a:xfrm>
              <a:off x="1575903" y="2895685"/>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t>
              </a:r>
            </a:p>
          </p:txBody>
        </p:sp>
        <p:sp>
          <p:nvSpPr>
            <p:cNvPr id="4" name="Elipse 3">
              <a:extLst>
                <a:ext uri="{FF2B5EF4-FFF2-40B4-BE49-F238E27FC236}">
                  <a16:creationId xmlns:a16="http://schemas.microsoft.com/office/drawing/2014/main" id="{AD5EA2F9-3A42-8A65-2B30-C561397C5815}"/>
                </a:ext>
              </a:extLst>
            </p:cNvPr>
            <p:cNvSpPr/>
            <p:nvPr/>
          </p:nvSpPr>
          <p:spPr>
            <a:xfrm>
              <a:off x="738262" y="1981285"/>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t>
              </a:r>
            </a:p>
          </p:txBody>
        </p:sp>
        <p:sp>
          <p:nvSpPr>
            <p:cNvPr id="6" name="Elipse 5">
              <a:extLst>
                <a:ext uri="{FF2B5EF4-FFF2-40B4-BE49-F238E27FC236}">
                  <a16:creationId xmlns:a16="http://schemas.microsoft.com/office/drawing/2014/main" id="{7B2B774C-3450-7AF1-587C-0F600606532A}"/>
                </a:ext>
              </a:extLst>
            </p:cNvPr>
            <p:cNvSpPr/>
            <p:nvPr/>
          </p:nvSpPr>
          <p:spPr>
            <a:xfrm>
              <a:off x="2746974" y="3691332"/>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t>
              </a:r>
            </a:p>
          </p:txBody>
        </p:sp>
        <p:sp>
          <p:nvSpPr>
            <p:cNvPr id="7" name="Elipse 6">
              <a:extLst>
                <a:ext uri="{FF2B5EF4-FFF2-40B4-BE49-F238E27FC236}">
                  <a16:creationId xmlns:a16="http://schemas.microsoft.com/office/drawing/2014/main" id="{13EAD256-BDB0-55F1-B950-59EB45ED333C}"/>
                </a:ext>
              </a:extLst>
            </p:cNvPr>
            <p:cNvSpPr/>
            <p:nvPr/>
          </p:nvSpPr>
          <p:spPr>
            <a:xfrm>
              <a:off x="414973" y="4014621"/>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t>
              </a:r>
            </a:p>
          </p:txBody>
        </p:sp>
        <p:sp>
          <p:nvSpPr>
            <p:cNvPr id="8" name="Elipse 7">
              <a:extLst>
                <a:ext uri="{FF2B5EF4-FFF2-40B4-BE49-F238E27FC236}">
                  <a16:creationId xmlns:a16="http://schemas.microsoft.com/office/drawing/2014/main" id="{F872BA3B-8D2F-F116-9C91-AC2CC492BAB7}"/>
                </a:ext>
              </a:extLst>
            </p:cNvPr>
            <p:cNvSpPr/>
            <p:nvPr/>
          </p:nvSpPr>
          <p:spPr>
            <a:xfrm>
              <a:off x="2490303" y="18124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t>
              </a:r>
            </a:p>
          </p:txBody>
        </p:sp>
        <p:cxnSp>
          <p:nvCxnSpPr>
            <p:cNvPr id="10" name="Conector recto 9">
              <a:extLst>
                <a:ext uri="{FF2B5EF4-FFF2-40B4-BE49-F238E27FC236}">
                  <a16:creationId xmlns:a16="http://schemas.microsoft.com/office/drawing/2014/main" id="{602D5BF5-B535-28DD-EF29-1208AB2FD5B5}"/>
                </a:ext>
              </a:extLst>
            </p:cNvPr>
            <p:cNvCxnSpPr>
              <a:cxnSpLocks/>
              <a:stCxn id="2" idx="7"/>
              <a:endCxn id="8" idx="3"/>
            </p:cNvCxnSpPr>
            <p:nvPr/>
          </p:nvCxnSpPr>
          <p:spPr>
            <a:xfrm flipV="1">
              <a:off x="2356392" y="2592905"/>
              <a:ext cx="267822" cy="436691"/>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CF2DE9D0-E9FF-3B26-251A-FB54A7A3837D}"/>
                </a:ext>
              </a:extLst>
            </p:cNvPr>
            <p:cNvCxnSpPr>
              <a:cxnSpLocks/>
              <a:stCxn id="2" idx="5"/>
              <a:endCxn id="6" idx="1"/>
            </p:cNvCxnSpPr>
            <p:nvPr/>
          </p:nvCxnSpPr>
          <p:spPr>
            <a:xfrm>
              <a:off x="2356392" y="3676174"/>
              <a:ext cx="524493" cy="149069"/>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3B7ADF3-7CF8-1B27-EF76-BBC6938233E5}"/>
                </a:ext>
              </a:extLst>
            </p:cNvPr>
            <p:cNvCxnSpPr>
              <a:cxnSpLocks/>
              <a:stCxn id="2" idx="3"/>
              <a:endCxn id="7" idx="7"/>
            </p:cNvCxnSpPr>
            <p:nvPr/>
          </p:nvCxnSpPr>
          <p:spPr>
            <a:xfrm flipH="1">
              <a:off x="1195462" y="3676174"/>
              <a:ext cx="514352" cy="472358"/>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ADDABFE-FCBA-A6C1-803D-15A7943111CA}"/>
                </a:ext>
              </a:extLst>
            </p:cNvPr>
            <p:cNvCxnSpPr>
              <a:cxnSpLocks/>
              <a:stCxn id="2" idx="1"/>
              <a:endCxn id="4" idx="5"/>
            </p:cNvCxnSpPr>
            <p:nvPr/>
          </p:nvCxnSpPr>
          <p:spPr>
            <a:xfrm flipH="1" flipV="1">
              <a:off x="1518751" y="2761774"/>
              <a:ext cx="191063" cy="267822"/>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aphicFrame>
        <p:nvGraphicFramePr>
          <p:cNvPr id="38" name="Tabla 38">
            <a:extLst>
              <a:ext uri="{FF2B5EF4-FFF2-40B4-BE49-F238E27FC236}">
                <a16:creationId xmlns:a16="http://schemas.microsoft.com/office/drawing/2014/main" id="{6A8C7E43-08C2-7F8D-8263-0B7EDAE55715}"/>
              </a:ext>
            </a:extLst>
          </p:cNvPr>
          <p:cNvGraphicFramePr>
            <a:graphicFrameLocks noGrp="1"/>
          </p:cNvGraphicFramePr>
          <p:nvPr>
            <p:extLst>
              <p:ext uri="{D42A27DB-BD31-4B8C-83A1-F6EECF244321}">
                <p14:modId xmlns:p14="http://schemas.microsoft.com/office/powerpoint/2010/main" val="3143319770"/>
              </p:ext>
            </p:extLst>
          </p:nvPr>
        </p:nvGraphicFramePr>
        <p:xfrm>
          <a:off x="3821133" y="1355423"/>
          <a:ext cx="2443656" cy="1692567"/>
        </p:xfrm>
        <a:graphic>
          <a:graphicData uri="http://schemas.openxmlformats.org/drawingml/2006/table">
            <a:tbl>
              <a:tblPr firstRow="1" bandRow="1">
                <a:tableStyleId>{616DA210-FB5B-4158-B5E0-FEB733F419BA}</a:tableStyleId>
              </a:tblPr>
              <a:tblGrid>
                <a:gridCol w="642759">
                  <a:extLst>
                    <a:ext uri="{9D8B030D-6E8A-4147-A177-3AD203B41FA5}">
                      <a16:colId xmlns:a16="http://schemas.microsoft.com/office/drawing/2014/main" val="1325265095"/>
                    </a:ext>
                  </a:extLst>
                </a:gridCol>
                <a:gridCol w="600299">
                  <a:extLst>
                    <a:ext uri="{9D8B030D-6E8A-4147-A177-3AD203B41FA5}">
                      <a16:colId xmlns:a16="http://schemas.microsoft.com/office/drawing/2014/main" val="3920265951"/>
                    </a:ext>
                  </a:extLst>
                </a:gridCol>
                <a:gridCol w="600299">
                  <a:extLst>
                    <a:ext uri="{9D8B030D-6E8A-4147-A177-3AD203B41FA5}">
                      <a16:colId xmlns:a16="http://schemas.microsoft.com/office/drawing/2014/main" val="1160294599"/>
                    </a:ext>
                  </a:extLst>
                </a:gridCol>
                <a:gridCol w="600299">
                  <a:extLst>
                    <a:ext uri="{9D8B030D-6E8A-4147-A177-3AD203B41FA5}">
                      <a16:colId xmlns:a16="http://schemas.microsoft.com/office/drawing/2014/main" val="842064265"/>
                    </a:ext>
                  </a:extLst>
                </a:gridCol>
              </a:tblGrid>
              <a:tr h="417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b="1" dirty="0"/>
                        <a:t>Lon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5855447"/>
                  </a:ext>
                </a:extLst>
              </a:tr>
              <a:tr h="424969">
                <a:tc>
                  <a:txBody>
                    <a:bodyPr/>
                    <a:lstStyle/>
                    <a:p>
                      <a:r>
                        <a:rPr lang="en-US" b="1" dirty="0"/>
                        <a:t>Lat</a:t>
                      </a:r>
                    </a:p>
                  </a:txBody>
                  <a:tcPr>
                    <a:lnL w="12700" cmpd="sng">
                      <a:noFill/>
                    </a:lnL>
                    <a:lnR w="12700" cap="flat" cmpd="sng" algn="ctr">
                      <a:solidFill>
                        <a:schemeClr val="tx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dirty="0"/>
                        <a:t>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t>s</a:t>
                      </a:r>
                    </a:p>
                  </a:txBody>
                  <a:tcPr>
                    <a:lnT w="12700" cap="flat" cmpd="sng" algn="ctr">
                      <a:solidFill>
                        <a:schemeClr val="tx1"/>
                      </a:solidFill>
                      <a:prstDash val="solid"/>
                      <a:round/>
                      <a:headEnd type="none" w="med" len="med"/>
                      <a:tailEnd type="none" w="med" len="med"/>
                    </a:lnT>
                  </a:tcPr>
                </a:tc>
                <a:tc>
                  <a:txBody>
                    <a:bodyPr/>
                    <a:lstStyle/>
                    <a:p>
                      <a:pPr algn="ctr"/>
                      <a:r>
                        <a:rPr lang="en-US" dirty="0"/>
                        <a: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57317113"/>
                  </a:ext>
                </a:extLst>
              </a:tr>
              <a:tr h="424969">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t>s</a:t>
                      </a:r>
                    </a:p>
                  </a:txBody>
                  <a:tcPr>
                    <a:lnL w="12700" cap="flat" cmpd="sng" algn="ctr">
                      <a:solidFill>
                        <a:schemeClr val="tx1"/>
                      </a:solidFill>
                      <a:prstDash val="solid"/>
                      <a:round/>
                      <a:headEnd type="none" w="med" len="med"/>
                      <a:tailEnd type="none" w="med" len="med"/>
                    </a:lnL>
                  </a:tcPr>
                </a:tc>
                <a:tc>
                  <a:txBody>
                    <a:bodyPr/>
                    <a:lstStyle/>
                    <a:p>
                      <a:pPr algn="ctr"/>
                      <a:r>
                        <a:rPr lang="en-US" dirty="0"/>
                        <a:t>s</a:t>
                      </a:r>
                    </a:p>
                  </a:txBody>
                  <a:tcPr/>
                </a:tc>
                <a:tc>
                  <a:txBody>
                    <a:bodyPr/>
                    <a:lstStyle/>
                    <a:p>
                      <a:pPr algn="ctr"/>
                      <a:r>
                        <a:rPr lang="en-US" dirty="0"/>
                        <a:t>s</a:t>
                      </a:r>
                    </a:p>
                  </a:txBody>
                  <a:tcPr/>
                </a:tc>
                <a:extLst>
                  <a:ext uri="{0D108BD9-81ED-4DB2-BD59-A6C34878D82A}">
                    <a16:rowId xmlns:a16="http://schemas.microsoft.com/office/drawing/2014/main" val="445801735"/>
                  </a:ext>
                </a:extLst>
              </a:tr>
              <a:tr h="424969">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dirty="0"/>
                        <a:t>s</a:t>
                      </a:r>
                    </a:p>
                  </a:txBody>
                  <a:tcPr>
                    <a:lnL w="12700" cap="flat" cmpd="sng" algn="ctr">
                      <a:solidFill>
                        <a:schemeClr val="tx1"/>
                      </a:solidFill>
                      <a:prstDash val="solid"/>
                      <a:round/>
                      <a:headEnd type="none" w="med" len="med"/>
                      <a:tailEnd type="none" w="med" len="med"/>
                    </a:lnL>
                  </a:tcPr>
                </a:tc>
                <a:tc>
                  <a:txBody>
                    <a:bodyPr/>
                    <a:lstStyle/>
                    <a:p>
                      <a:pPr algn="ctr"/>
                      <a:r>
                        <a:rPr lang="en-US" dirty="0"/>
                        <a:t>s</a:t>
                      </a:r>
                    </a:p>
                  </a:txBody>
                  <a:tcPr/>
                </a:tc>
                <a:tc>
                  <a:txBody>
                    <a:bodyPr/>
                    <a:lstStyle/>
                    <a:p>
                      <a:pPr algn="ctr"/>
                      <a:r>
                        <a:rPr lang="en-US" dirty="0"/>
                        <a:t>s</a:t>
                      </a:r>
                    </a:p>
                  </a:txBody>
                  <a:tcPr/>
                </a:tc>
                <a:extLst>
                  <a:ext uri="{0D108BD9-81ED-4DB2-BD59-A6C34878D82A}">
                    <a16:rowId xmlns:a16="http://schemas.microsoft.com/office/drawing/2014/main" val="3330314191"/>
                  </a:ext>
                </a:extLst>
              </a:tr>
            </a:tbl>
          </a:graphicData>
        </a:graphic>
      </p:graphicFrame>
      <p:graphicFrame>
        <p:nvGraphicFramePr>
          <p:cNvPr id="39" name="Tabla 38">
            <a:extLst>
              <a:ext uri="{FF2B5EF4-FFF2-40B4-BE49-F238E27FC236}">
                <a16:creationId xmlns:a16="http://schemas.microsoft.com/office/drawing/2014/main" id="{9C2A6FB6-4E2C-1E8A-5686-0FD64DBDB994}"/>
              </a:ext>
            </a:extLst>
          </p:cNvPr>
          <p:cNvGraphicFramePr>
            <a:graphicFrameLocks noGrp="1"/>
          </p:cNvGraphicFramePr>
          <p:nvPr>
            <p:extLst>
              <p:ext uri="{D42A27DB-BD31-4B8C-83A1-F6EECF244321}">
                <p14:modId xmlns:p14="http://schemas.microsoft.com/office/powerpoint/2010/main" val="545326483"/>
              </p:ext>
            </p:extLst>
          </p:nvPr>
        </p:nvGraphicFramePr>
        <p:xfrm>
          <a:off x="7764062" y="1362563"/>
          <a:ext cx="2437773" cy="1692567"/>
        </p:xfrm>
        <a:graphic>
          <a:graphicData uri="http://schemas.openxmlformats.org/drawingml/2006/table">
            <a:tbl>
              <a:tblPr firstRow="1" bandRow="1">
                <a:tableStyleId>{616DA210-FB5B-4158-B5E0-FEB733F419BA}</a:tableStyleId>
              </a:tblPr>
              <a:tblGrid>
                <a:gridCol w="642759">
                  <a:extLst>
                    <a:ext uri="{9D8B030D-6E8A-4147-A177-3AD203B41FA5}">
                      <a16:colId xmlns:a16="http://schemas.microsoft.com/office/drawing/2014/main" val="1325265095"/>
                    </a:ext>
                  </a:extLst>
                </a:gridCol>
                <a:gridCol w="600299">
                  <a:extLst>
                    <a:ext uri="{9D8B030D-6E8A-4147-A177-3AD203B41FA5}">
                      <a16:colId xmlns:a16="http://schemas.microsoft.com/office/drawing/2014/main" val="3920265951"/>
                    </a:ext>
                  </a:extLst>
                </a:gridCol>
                <a:gridCol w="600299">
                  <a:extLst>
                    <a:ext uri="{9D8B030D-6E8A-4147-A177-3AD203B41FA5}">
                      <a16:colId xmlns:a16="http://schemas.microsoft.com/office/drawing/2014/main" val="1160294599"/>
                    </a:ext>
                  </a:extLst>
                </a:gridCol>
                <a:gridCol w="594416">
                  <a:extLst>
                    <a:ext uri="{9D8B030D-6E8A-4147-A177-3AD203B41FA5}">
                      <a16:colId xmlns:a16="http://schemas.microsoft.com/office/drawing/2014/main" val="842064265"/>
                    </a:ext>
                  </a:extLst>
                </a:gridCol>
              </a:tblGrid>
              <a:tr h="417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b="1" dirty="0"/>
                        <a:t>Lon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5855447"/>
                  </a:ext>
                </a:extLst>
              </a:tr>
              <a:tr h="424969">
                <a:tc>
                  <a:txBody>
                    <a:bodyPr/>
                    <a:lstStyle/>
                    <a:p>
                      <a:r>
                        <a:rPr lang="en-US" b="1" dirty="0"/>
                        <a:t>Lat</a:t>
                      </a:r>
                    </a:p>
                  </a:txBody>
                  <a:tcPr>
                    <a:lnL w="12700" cmpd="sng">
                      <a:noFill/>
                    </a:lnL>
                    <a:lnR w="12700" cap="flat" cmpd="sng" algn="ctr">
                      <a:solidFill>
                        <a:schemeClr val="tx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dirty="0"/>
                        <a:t>s</a:t>
                      </a:r>
                      <a:r>
                        <a:rPr lang="en-US" baseline="-25000" dirty="0"/>
                        <a:t>1</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dirty="0"/>
                        <a:t>s</a:t>
                      </a:r>
                    </a:p>
                  </a:txBody>
                  <a:tcPr>
                    <a:lnT w="12700" cap="flat" cmpd="sng" algn="ctr">
                      <a:solidFill>
                        <a:schemeClr val="tx1"/>
                      </a:solidFill>
                      <a:prstDash val="solid"/>
                      <a:round/>
                      <a:headEnd type="none" w="med" len="med"/>
                      <a:tailEnd type="none" w="med" len="med"/>
                    </a:lnT>
                  </a:tcPr>
                </a:tc>
                <a:tc>
                  <a:txBody>
                    <a:bodyPr/>
                    <a:lstStyle/>
                    <a:p>
                      <a:pPr algn="ctr"/>
                      <a:r>
                        <a:rPr lang="en-US" dirty="0"/>
                        <a: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57317113"/>
                  </a:ext>
                </a:extLst>
              </a:tr>
              <a:tr h="424969">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t>s</a:t>
                      </a:r>
                    </a:p>
                  </a:txBody>
                  <a:tcPr>
                    <a:lnL w="12700" cap="flat" cmpd="sng" algn="ctr">
                      <a:solidFill>
                        <a:schemeClr val="tx1"/>
                      </a:solidFill>
                      <a:prstDash val="solid"/>
                      <a:round/>
                      <a:headEnd type="none" w="med" len="med"/>
                      <a:tailEnd type="none" w="med" len="med"/>
                    </a:lnL>
                  </a:tcPr>
                </a:tc>
                <a:tc>
                  <a:txBody>
                    <a:bodyPr/>
                    <a:lstStyle/>
                    <a:p>
                      <a:pPr algn="ctr"/>
                      <a:r>
                        <a:rPr lang="en-US" dirty="0"/>
                        <a:t>s</a:t>
                      </a:r>
                    </a:p>
                  </a:txBody>
                  <a:tcPr/>
                </a:tc>
                <a:tc>
                  <a:txBody>
                    <a:bodyPr/>
                    <a:lstStyle/>
                    <a:p>
                      <a:pPr algn="ctr"/>
                      <a:r>
                        <a:rPr lang="en-US" dirty="0"/>
                        <a:t>s</a:t>
                      </a:r>
                    </a:p>
                  </a:txBody>
                  <a:tcPr/>
                </a:tc>
                <a:extLst>
                  <a:ext uri="{0D108BD9-81ED-4DB2-BD59-A6C34878D82A}">
                    <a16:rowId xmlns:a16="http://schemas.microsoft.com/office/drawing/2014/main" val="445801735"/>
                  </a:ext>
                </a:extLst>
              </a:tr>
              <a:tr h="424969">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dirty="0"/>
                        <a:t>s</a:t>
                      </a:r>
                    </a:p>
                  </a:txBody>
                  <a:tcPr>
                    <a:lnL w="12700" cap="flat" cmpd="sng" algn="ctr">
                      <a:solidFill>
                        <a:schemeClr val="tx1"/>
                      </a:solidFill>
                      <a:prstDash val="solid"/>
                      <a:round/>
                      <a:headEnd type="none" w="med" len="med"/>
                      <a:tailEnd type="none" w="med" len="med"/>
                    </a:lnL>
                  </a:tcPr>
                </a:tc>
                <a:tc>
                  <a:txBody>
                    <a:bodyPr/>
                    <a:lstStyle/>
                    <a:p>
                      <a:pPr algn="ctr"/>
                      <a:r>
                        <a:rPr lang="en-US" dirty="0"/>
                        <a:t>s</a:t>
                      </a:r>
                    </a:p>
                  </a:txBody>
                  <a:tcPr/>
                </a:tc>
                <a:tc>
                  <a:txBody>
                    <a:bodyPr/>
                    <a:lstStyle/>
                    <a:p>
                      <a:pPr algn="ctr"/>
                      <a:r>
                        <a:rPr lang="en-US" dirty="0"/>
                        <a:t>s</a:t>
                      </a:r>
                      <a:r>
                        <a:rPr lang="en-US" baseline="-25000" dirty="0"/>
                        <a:t>2</a:t>
                      </a:r>
                      <a:endParaRPr lang="en-US" dirty="0"/>
                    </a:p>
                  </a:txBody>
                  <a:tcPr>
                    <a:solidFill>
                      <a:schemeClr val="accent5">
                        <a:lumMod val="60000"/>
                        <a:lumOff val="40000"/>
                      </a:schemeClr>
                    </a:solidFill>
                  </a:tcPr>
                </a:tc>
                <a:extLst>
                  <a:ext uri="{0D108BD9-81ED-4DB2-BD59-A6C34878D82A}">
                    <a16:rowId xmlns:a16="http://schemas.microsoft.com/office/drawing/2014/main" val="3330314191"/>
                  </a:ext>
                </a:extLst>
              </a:tr>
            </a:tbl>
          </a:graphicData>
        </a:graphic>
      </p:graphicFrame>
      <p:grpSp>
        <p:nvGrpSpPr>
          <p:cNvPr id="70" name="Grupo 69">
            <a:extLst>
              <a:ext uri="{FF2B5EF4-FFF2-40B4-BE49-F238E27FC236}">
                <a16:creationId xmlns:a16="http://schemas.microsoft.com/office/drawing/2014/main" id="{C868C9FB-6D01-BA31-F46F-E94EAACE40CC}"/>
              </a:ext>
            </a:extLst>
          </p:cNvPr>
          <p:cNvGrpSpPr/>
          <p:nvPr/>
        </p:nvGrpSpPr>
        <p:grpSpPr>
          <a:xfrm>
            <a:off x="3583177" y="3803119"/>
            <a:ext cx="3723494" cy="2089089"/>
            <a:chOff x="6397660" y="3957901"/>
            <a:chExt cx="3723494" cy="2089089"/>
          </a:xfrm>
        </p:grpSpPr>
        <p:sp>
          <p:nvSpPr>
            <p:cNvPr id="41" name="Elipse 40">
              <a:extLst>
                <a:ext uri="{FF2B5EF4-FFF2-40B4-BE49-F238E27FC236}">
                  <a16:creationId xmlns:a16="http://schemas.microsoft.com/office/drawing/2014/main" id="{FB93A558-46BF-8430-AE2F-151F3D22079F}"/>
                </a:ext>
              </a:extLst>
            </p:cNvPr>
            <p:cNvSpPr/>
            <p:nvPr/>
          </p:nvSpPr>
          <p:spPr>
            <a:xfrm>
              <a:off x="8800704" y="4696615"/>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a:t>
              </a:r>
              <a:r>
                <a:rPr lang="en-US" sz="2000" baseline="-25000" dirty="0">
                  <a:solidFill>
                    <a:schemeClr val="tx1"/>
                  </a:solidFill>
                </a:rPr>
                <a:t>2</a:t>
              </a:r>
              <a:endParaRPr lang="en-US" sz="2000" dirty="0">
                <a:solidFill>
                  <a:schemeClr val="tx1"/>
                </a:solidFill>
              </a:endParaRPr>
            </a:p>
          </p:txBody>
        </p:sp>
        <p:sp>
          <p:nvSpPr>
            <p:cNvPr id="42" name="Elipse 41">
              <a:extLst>
                <a:ext uri="{FF2B5EF4-FFF2-40B4-BE49-F238E27FC236}">
                  <a16:creationId xmlns:a16="http://schemas.microsoft.com/office/drawing/2014/main" id="{835D670F-52BE-7BF4-6CE1-3254F52E1C26}"/>
                </a:ext>
              </a:extLst>
            </p:cNvPr>
            <p:cNvSpPr/>
            <p:nvPr/>
          </p:nvSpPr>
          <p:spPr>
            <a:xfrm>
              <a:off x="8270339" y="4084644"/>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sp>
          <p:nvSpPr>
            <p:cNvPr id="43" name="Elipse 42">
              <a:extLst>
                <a:ext uri="{FF2B5EF4-FFF2-40B4-BE49-F238E27FC236}">
                  <a16:creationId xmlns:a16="http://schemas.microsoft.com/office/drawing/2014/main" id="{0D054A5E-2AFF-1187-575A-7A34AA31D098}"/>
                </a:ext>
              </a:extLst>
            </p:cNvPr>
            <p:cNvSpPr/>
            <p:nvPr/>
          </p:nvSpPr>
          <p:spPr>
            <a:xfrm>
              <a:off x="9542187" y="5229108"/>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sp>
          <p:nvSpPr>
            <p:cNvPr id="44" name="Elipse 43">
              <a:extLst>
                <a:ext uri="{FF2B5EF4-FFF2-40B4-BE49-F238E27FC236}">
                  <a16:creationId xmlns:a16="http://schemas.microsoft.com/office/drawing/2014/main" id="{4DF60A65-ABB1-F7D3-0AFA-4687E5EF05C5}"/>
                </a:ext>
              </a:extLst>
            </p:cNvPr>
            <p:cNvSpPr/>
            <p:nvPr/>
          </p:nvSpPr>
          <p:spPr>
            <a:xfrm>
              <a:off x="8221737" y="5375209"/>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sp>
          <p:nvSpPr>
            <p:cNvPr id="45" name="Elipse 44">
              <a:extLst>
                <a:ext uri="{FF2B5EF4-FFF2-40B4-BE49-F238E27FC236}">
                  <a16:creationId xmlns:a16="http://schemas.microsoft.com/office/drawing/2014/main" id="{A38F16FD-4B22-C9F8-FD7F-24899BB95B50}"/>
                </a:ext>
              </a:extLst>
            </p:cNvPr>
            <p:cNvSpPr/>
            <p:nvPr/>
          </p:nvSpPr>
          <p:spPr>
            <a:xfrm>
              <a:off x="9379672" y="3971627"/>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cxnSp>
          <p:nvCxnSpPr>
            <p:cNvPr id="46" name="Conector recto 45">
              <a:extLst>
                <a:ext uri="{FF2B5EF4-FFF2-40B4-BE49-F238E27FC236}">
                  <a16:creationId xmlns:a16="http://schemas.microsoft.com/office/drawing/2014/main" id="{5125BD8D-31AD-3292-3840-C0754E7C1D5B}"/>
                </a:ext>
              </a:extLst>
            </p:cNvPr>
            <p:cNvCxnSpPr>
              <a:cxnSpLocks/>
              <a:stCxn id="41" idx="7"/>
              <a:endCxn id="45" idx="3"/>
            </p:cNvCxnSpPr>
            <p:nvPr/>
          </p:nvCxnSpPr>
          <p:spPr>
            <a:xfrm flipV="1">
              <a:off x="9294884" y="4493976"/>
              <a:ext cx="169576" cy="292259"/>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ECAF1119-93E7-B406-0C76-DB08ACC51865}"/>
                </a:ext>
              </a:extLst>
            </p:cNvPr>
            <p:cNvCxnSpPr>
              <a:cxnSpLocks/>
              <a:stCxn id="41" idx="5"/>
              <a:endCxn id="43" idx="1"/>
            </p:cNvCxnSpPr>
            <p:nvPr/>
          </p:nvCxnSpPr>
          <p:spPr>
            <a:xfrm>
              <a:off x="9294884" y="5218964"/>
              <a:ext cx="332091" cy="99766"/>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B52EC570-A36E-7A34-B5EA-DEBCAD6FBCFE}"/>
                </a:ext>
              </a:extLst>
            </p:cNvPr>
            <p:cNvCxnSpPr>
              <a:cxnSpLocks/>
              <a:stCxn id="41" idx="3"/>
              <a:endCxn id="44" idx="7"/>
            </p:cNvCxnSpPr>
            <p:nvPr/>
          </p:nvCxnSpPr>
          <p:spPr>
            <a:xfrm flipH="1">
              <a:off x="8715916" y="5218964"/>
              <a:ext cx="169576" cy="245866"/>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C54E5141-9D24-AFE6-85FA-CA38E7D40E3A}"/>
                </a:ext>
              </a:extLst>
            </p:cNvPr>
            <p:cNvCxnSpPr>
              <a:cxnSpLocks/>
              <a:stCxn id="41" idx="1"/>
              <a:endCxn id="42" idx="5"/>
            </p:cNvCxnSpPr>
            <p:nvPr/>
          </p:nvCxnSpPr>
          <p:spPr>
            <a:xfrm flipH="1" flipV="1">
              <a:off x="8764518" y="4606993"/>
              <a:ext cx="120975" cy="179242"/>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Elipse 50">
              <a:extLst>
                <a:ext uri="{FF2B5EF4-FFF2-40B4-BE49-F238E27FC236}">
                  <a16:creationId xmlns:a16="http://schemas.microsoft.com/office/drawing/2014/main" id="{93DB4610-76AE-1968-396A-9120283D6343}"/>
                </a:ext>
              </a:extLst>
            </p:cNvPr>
            <p:cNvSpPr/>
            <p:nvPr/>
          </p:nvSpPr>
          <p:spPr>
            <a:xfrm>
              <a:off x="6928025" y="4569872"/>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a:t>
              </a:r>
              <a:r>
                <a:rPr lang="en-US" sz="2000" baseline="-25000" dirty="0">
                  <a:solidFill>
                    <a:schemeClr val="tx1"/>
                  </a:solidFill>
                </a:rPr>
                <a:t>1</a:t>
              </a:r>
              <a:endParaRPr lang="en-US" sz="2000" dirty="0">
                <a:solidFill>
                  <a:schemeClr val="tx1"/>
                </a:solidFill>
              </a:endParaRPr>
            </a:p>
          </p:txBody>
        </p:sp>
        <p:sp>
          <p:nvSpPr>
            <p:cNvPr id="52" name="Elipse 51">
              <a:extLst>
                <a:ext uri="{FF2B5EF4-FFF2-40B4-BE49-F238E27FC236}">
                  <a16:creationId xmlns:a16="http://schemas.microsoft.com/office/drawing/2014/main" id="{7736E2EE-ED39-7BA6-E348-ECB75D975D18}"/>
                </a:ext>
              </a:extLst>
            </p:cNvPr>
            <p:cNvSpPr/>
            <p:nvPr/>
          </p:nvSpPr>
          <p:spPr>
            <a:xfrm>
              <a:off x="6397660" y="3957901"/>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sp>
          <p:nvSpPr>
            <p:cNvPr id="54" name="Elipse 53">
              <a:extLst>
                <a:ext uri="{FF2B5EF4-FFF2-40B4-BE49-F238E27FC236}">
                  <a16:creationId xmlns:a16="http://schemas.microsoft.com/office/drawing/2014/main" id="{DF1E04BC-BFB5-594E-ADE9-E1D9B0FF2C75}"/>
                </a:ext>
              </a:extLst>
            </p:cNvPr>
            <p:cNvSpPr/>
            <p:nvPr/>
          </p:nvSpPr>
          <p:spPr>
            <a:xfrm>
              <a:off x="6909196" y="5435020"/>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sp>
          <p:nvSpPr>
            <p:cNvPr id="55" name="Elipse 54">
              <a:extLst>
                <a:ext uri="{FF2B5EF4-FFF2-40B4-BE49-F238E27FC236}">
                  <a16:creationId xmlns:a16="http://schemas.microsoft.com/office/drawing/2014/main" id="{07286A3A-C237-8A91-F035-15C09FE797E8}"/>
                </a:ext>
              </a:extLst>
            </p:cNvPr>
            <p:cNvSpPr/>
            <p:nvPr/>
          </p:nvSpPr>
          <p:spPr>
            <a:xfrm>
              <a:off x="7514394" y="4084644"/>
              <a:ext cx="578967" cy="6119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p>
          </p:txBody>
        </p:sp>
        <p:cxnSp>
          <p:nvCxnSpPr>
            <p:cNvPr id="56" name="Conector recto 55">
              <a:extLst>
                <a:ext uri="{FF2B5EF4-FFF2-40B4-BE49-F238E27FC236}">
                  <a16:creationId xmlns:a16="http://schemas.microsoft.com/office/drawing/2014/main" id="{730EE47E-0944-50C1-AAA4-7989E4FD282B}"/>
                </a:ext>
              </a:extLst>
            </p:cNvPr>
            <p:cNvCxnSpPr>
              <a:cxnSpLocks/>
              <a:stCxn id="51" idx="7"/>
              <a:endCxn id="55" idx="3"/>
            </p:cNvCxnSpPr>
            <p:nvPr/>
          </p:nvCxnSpPr>
          <p:spPr>
            <a:xfrm flipV="1">
              <a:off x="7422204" y="4606993"/>
              <a:ext cx="176978" cy="5250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185B6581-D06E-D1D0-3393-7EFC2152D26A}"/>
                </a:ext>
              </a:extLst>
            </p:cNvPr>
            <p:cNvCxnSpPr>
              <a:cxnSpLocks/>
              <a:stCxn id="51" idx="4"/>
              <a:endCxn id="54" idx="0"/>
            </p:cNvCxnSpPr>
            <p:nvPr/>
          </p:nvCxnSpPr>
          <p:spPr>
            <a:xfrm flipH="1">
              <a:off x="7198680" y="5181842"/>
              <a:ext cx="18829" cy="253178"/>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997A69F-8913-D571-DAE2-95326442A800}"/>
                </a:ext>
              </a:extLst>
            </p:cNvPr>
            <p:cNvCxnSpPr>
              <a:cxnSpLocks/>
              <a:stCxn id="51" idx="1"/>
              <a:endCxn id="52" idx="5"/>
            </p:cNvCxnSpPr>
            <p:nvPr/>
          </p:nvCxnSpPr>
          <p:spPr>
            <a:xfrm flipH="1" flipV="1">
              <a:off x="6891839" y="4480250"/>
              <a:ext cx="120975" cy="179242"/>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76" name="Conector recto 75">
            <a:extLst>
              <a:ext uri="{FF2B5EF4-FFF2-40B4-BE49-F238E27FC236}">
                <a16:creationId xmlns:a16="http://schemas.microsoft.com/office/drawing/2014/main" id="{C1310D0A-E8F0-3F25-BA7F-90B6F17F8CEB}"/>
              </a:ext>
            </a:extLst>
          </p:cNvPr>
          <p:cNvCxnSpPr>
            <a:cxnSpLocks/>
            <a:endCxn id="38" idx="1"/>
          </p:cNvCxnSpPr>
          <p:nvPr/>
        </p:nvCxnSpPr>
        <p:spPr>
          <a:xfrm>
            <a:off x="2510118" y="2201706"/>
            <a:ext cx="1311015" cy="0"/>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79" name="Conector recto 78">
            <a:extLst>
              <a:ext uri="{FF2B5EF4-FFF2-40B4-BE49-F238E27FC236}">
                <a16:creationId xmlns:a16="http://schemas.microsoft.com/office/drawing/2014/main" id="{45A472D8-1126-C46C-A502-50AA16CE2CD8}"/>
              </a:ext>
            </a:extLst>
          </p:cNvPr>
          <p:cNvCxnSpPr>
            <a:cxnSpLocks/>
            <a:stCxn id="38" idx="3"/>
            <a:endCxn id="39" idx="1"/>
          </p:cNvCxnSpPr>
          <p:nvPr/>
        </p:nvCxnSpPr>
        <p:spPr>
          <a:xfrm>
            <a:off x="6264789" y="2201706"/>
            <a:ext cx="1499273" cy="7140"/>
          </a:xfrm>
          <a:prstGeom prst="line">
            <a:avLst/>
          </a:prstGeom>
          <a:ln w="19050">
            <a:solidFill>
              <a:schemeClr val="tx1">
                <a:lumMod val="65000"/>
                <a:lumOff val="35000"/>
              </a:schemeClr>
            </a:solidFill>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6" name="Conector: angular 85">
            <a:extLst>
              <a:ext uri="{FF2B5EF4-FFF2-40B4-BE49-F238E27FC236}">
                <a16:creationId xmlns:a16="http://schemas.microsoft.com/office/drawing/2014/main" id="{B4AA0A6D-A522-8B52-EF57-9C9732C555C0}"/>
              </a:ext>
            </a:extLst>
          </p:cNvPr>
          <p:cNvCxnSpPr>
            <a:cxnSpLocks/>
          </p:cNvCxnSpPr>
          <p:nvPr/>
        </p:nvCxnSpPr>
        <p:spPr>
          <a:xfrm rot="10800000" flipV="1">
            <a:off x="7364722" y="2361251"/>
            <a:ext cx="2998478" cy="2493384"/>
          </a:xfrm>
          <a:prstGeom prst="bentConnector3">
            <a:avLst>
              <a:gd name="adj1" fmla="val -26538"/>
            </a:avLst>
          </a:prstGeom>
          <a:ln w="19050">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CuadroTexto 108">
            <a:extLst>
              <a:ext uri="{FF2B5EF4-FFF2-40B4-BE49-F238E27FC236}">
                <a16:creationId xmlns:a16="http://schemas.microsoft.com/office/drawing/2014/main" id="{5ADA16AF-1D7A-2AEA-E8AB-8F424DA87E8F}"/>
              </a:ext>
            </a:extLst>
          </p:cNvPr>
          <p:cNvSpPr txBox="1"/>
          <p:nvPr/>
        </p:nvSpPr>
        <p:spPr>
          <a:xfrm>
            <a:off x="3778659" y="3025170"/>
            <a:ext cx="3000437" cy="646331"/>
          </a:xfrm>
          <a:prstGeom prst="rect">
            <a:avLst/>
          </a:prstGeom>
          <a:noFill/>
        </p:spPr>
        <p:txBody>
          <a:bodyPr wrap="none" rtlCol="0">
            <a:spAutoFit/>
          </a:bodyPr>
          <a:lstStyle/>
          <a:p>
            <a:r>
              <a:rPr lang="en-US" dirty="0"/>
              <a:t>2. Create a mesh and </a:t>
            </a:r>
          </a:p>
          <a:p>
            <a:r>
              <a:rPr lang="en-US" dirty="0"/>
              <a:t>calculate the sum of distances</a:t>
            </a:r>
          </a:p>
        </p:txBody>
      </p:sp>
      <p:sp>
        <p:nvSpPr>
          <p:cNvPr id="110" name="CuadroTexto 109">
            <a:extLst>
              <a:ext uri="{FF2B5EF4-FFF2-40B4-BE49-F238E27FC236}">
                <a16:creationId xmlns:a16="http://schemas.microsoft.com/office/drawing/2014/main" id="{790724F4-AD5D-C909-BC65-1D7F00ECD1D4}"/>
              </a:ext>
            </a:extLst>
          </p:cNvPr>
          <p:cNvSpPr txBox="1"/>
          <p:nvPr/>
        </p:nvSpPr>
        <p:spPr>
          <a:xfrm>
            <a:off x="8145993" y="3125843"/>
            <a:ext cx="2437773" cy="923330"/>
          </a:xfrm>
          <a:prstGeom prst="rect">
            <a:avLst/>
          </a:prstGeom>
          <a:noFill/>
        </p:spPr>
        <p:txBody>
          <a:bodyPr wrap="square" rtlCol="0">
            <a:spAutoFit/>
          </a:bodyPr>
          <a:lstStyle/>
          <a:p>
            <a:r>
              <a:rPr lang="en-US" dirty="0"/>
              <a:t>3. Select the two lowest    points and Iterate over them</a:t>
            </a:r>
          </a:p>
        </p:txBody>
      </p:sp>
      <p:sp>
        <p:nvSpPr>
          <p:cNvPr id="111" name="CuadroTexto 110">
            <a:extLst>
              <a:ext uri="{FF2B5EF4-FFF2-40B4-BE49-F238E27FC236}">
                <a16:creationId xmlns:a16="http://schemas.microsoft.com/office/drawing/2014/main" id="{8A6BEBE0-5042-6C1E-FFC7-2F3B6B198262}"/>
              </a:ext>
            </a:extLst>
          </p:cNvPr>
          <p:cNvSpPr txBox="1"/>
          <p:nvPr/>
        </p:nvSpPr>
        <p:spPr>
          <a:xfrm>
            <a:off x="47716" y="3305557"/>
            <a:ext cx="3065320" cy="1200329"/>
          </a:xfrm>
          <a:prstGeom prst="rect">
            <a:avLst/>
          </a:prstGeom>
          <a:noFill/>
        </p:spPr>
        <p:txBody>
          <a:bodyPr wrap="square" rtlCol="0">
            <a:spAutoFit/>
          </a:bodyPr>
          <a:lstStyle/>
          <a:p>
            <a:pPr marL="342900" indent="-342900">
              <a:buAutoNum type="arabicPeriod"/>
            </a:pPr>
            <a:r>
              <a:rPr lang="en-US" dirty="0"/>
              <a:t>Calculate the sum of distances to all the other customers from a source point</a:t>
            </a:r>
          </a:p>
        </p:txBody>
      </p:sp>
      <p:sp>
        <p:nvSpPr>
          <p:cNvPr id="112" name="CuadroTexto 111">
            <a:extLst>
              <a:ext uri="{FF2B5EF4-FFF2-40B4-BE49-F238E27FC236}">
                <a16:creationId xmlns:a16="http://schemas.microsoft.com/office/drawing/2014/main" id="{4CFFCCAD-FC9D-4182-4E27-8AD0B9D461F1}"/>
              </a:ext>
            </a:extLst>
          </p:cNvPr>
          <p:cNvSpPr txBox="1"/>
          <p:nvPr/>
        </p:nvSpPr>
        <p:spPr>
          <a:xfrm>
            <a:off x="3165625" y="5939474"/>
            <a:ext cx="4658968" cy="369332"/>
          </a:xfrm>
          <a:prstGeom prst="rect">
            <a:avLst/>
          </a:prstGeom>
          <a:noFill/>
        </p:spPr>
        <p:txBody>
          <a:bodyPr wrap="none" rtlCol="0">
            <a:spAutoFit/>
          </a:bodyPr>
          <a:lstStyle/>
          <a:p>
            <a:r>
              <a:rPr lang="en-US" dirty="0"/>
              <a:t>4. Distribute each customer by the closest point</a:t>
            </a:r>
          </a:p>
        </p:txBody>
      </p:sp>
      <p:sp>
        <p:nvSpPr>
          <p:cNvPr id="114" name="Marcador de número de diapositiva 113">
            <a:extLst>
              <a:ext uri="{FF2B5EF4-FFF2-40B4-BE49-F238E27FC236}">
                <a16:creationId xmlns:a16="http://schemas.microsoft.com/office/drawing/2014/main" id="{113621C8-5ED3-50A8-6D36-D5741D7A5190}"/>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6</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109770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03.– Pseudocode</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pic>
        <p:nvPicPr>
          <p:cNvPr id="8" name="Imagen 7">
            <a:extLst>
              <a:ext uri="{FF2B5EF4-FFF2-40B4-BE49-F238E27FC236}">
                <a16:creationId xmlns:a16="http://schemas.microsoft.com/office/drawing/2014/main" id="{2F9CE2D5-307F-4009-68ED-C0DE2B830EFB}"/>
              </a:ext>
            </a:extLst>
          </p:cNvPr>
          <p:cNvPicPr>
            <a:picLocks noChangeAspect="1"/>
          </p:cNvPicPr>
          <p:nvPr/>
        </p:nvPicPr>
        <p:blipFill>
          <a:blip r:embed="rId2"/>
          <a:stretch>
            <a:fillRect/>
          </a:stretch>
        </p:blipFill>
        <p:spPr>
          <a:xfrm>
            <a:off x="5445498" y="1104575"/>
            <a:ext cx="5953956" cy="4648849"/>
          </a:xfrm>
          <a:prstGeom prst="rect">
            <a:avLst/>
          </a:prstGeom>
        </p:spPr>
      </p:pic>
      <p:sp>
        <p:nvSpPr>
          <p:cNvPr id="9" name="CuadroTexto 8">
            <a:extLst>
              <a:ext uri="{FF2B5EF4-FFF2-40B4-BE49-F238E27FC236}">
                <a16:creationId xmlns:a16="http://schemas.microsoft.com/office/drawing/2014/main" id="{A97964B2-68EF-52D9-F996-46EADEC23B6F}"/>
              </a:ext>
            </a:extLst>
          </p:cNvPr>
          <p:cNvSpPr txBox="1"/>
          <p:nvPr/>
        </p:nvSpPr>
        <p:spPr>
          <a:xfrm>
            <a:off x="302238" y="1104575"/>
            <a:ext cx="4039242" cy="2278765"/>
          </a:xfrm>
          <a:prstGeom prst="rect">
            <a:avLst/>
          </a:prstGeom>
          <a:noFill/>
        </p:spPr>
        <p:txBody>
          <a:bodyPr wrap="square" rtlCol="0">
            <a:spAutoFit/>
          </a:bodyPr>
          <a:lstStyle/>
          <a:p>
            <a:pPr>
              <a:lnSpc>
                <a:spcPct val="120000"/>
              </a:lnSpc>
            </a:pPr>
            <a:r>
              <a:rPr lang="en-US" sz="2400" dirty="0"/>
              <a:t>I designed the algorithm with the idea of being able feed it with the results obtained. That way the coordinates can be refined over various iterations.</a:t>
            </a:r>
          </a:p>
        </p:txBody>
      </p:sp>
      <p:sp>
        <p:nvSpPr>
          <p:cNvPr id="11" name="Marcador de número de diapositiva 10">
            <a:extLst>
              <a:ext uri="{FF2B5EF4-FFF2-40B4-BE49-F238E27FC236}">
                <a16:creationId xmlns:a16="http://schemas.microsoft.com/office/drawing/2014/main" id="{656D6C8D-F657-B9F0-072A-7DD775A6BD81}"/>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7</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94053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04.– Implementation</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pic>
        <p:nvPicPr>
          <p:cNvPr id="4" name="Imagen 3" descr="Imagen de la pantalla de un video juego&#10;&#10;Descripción generada automáticamente con confianza baja">
            <a:extLst>
              <a:ext uri="{FF2B5EF4-FFF2-40B4-BE49-F238E27FC236}">
                <a16:creationId xmlns:a16="http://schemas.microsoft.com/office/drawing/2014/main" id="{86E13694-3539-16C5-234C-7F4436E7C9E9}"/>
              </a:ext>
            </a:extLst>
          </p:cNvPr>
          <p:cNvPicPr>
            <a:picLocks noChangeAspect="1"/>
          </p:cNvPicPr>
          <p:nvPr/>
        </p:nvPicPr>
        <p:blipFill rotWithShape="1">
          <a:blip r:embed="rId2"/>
          <a:srcRect l="13802" t="19616" r="26038" b="17075"/>
          <a:stretch/>
        </p:blipFill>
        <p:spPr>
          <a:xfrm>
            <a:off x="3119958" y="1591721"/>
            <a:ext cx="3244748" cy="1707291"/>
          </a:xfrm>
          <a:prstGeom prst="rect">
            <a:avLst/>
          </a:prstGeom>
        </p:spPr>
      </p:pic>
      <p:pic>
        <p:nvPicPr>
          <p:cNvPr id="7" name="Imagen 6" descr="Gráfico, Gráfico de superficie&#10;&#10;Descripción generada automáticamente">
            <a:extLst>
              <a:ext uri="{FF2B5EF4-FFF2-40B4-BE49-F238E27FC236}">
                <a16:creationId xmlns:a16="http://schemas.microsoft.com/office/drawing/2014/main" id="{5089012D-8751-35B4-76C6-407A711CC4E5}"/>
              </a:ext>
            </a:extLst>
          </p:cNvPr>
          <p:cNvPicPr>
            <a:picLocks noChangeAspect="1"/>
          </p:cNvPicPr>
          <p:nvPr/>
        </p:nvPicPr>
        <p:blipFill rotWithShape="1">
          <a:blip r:embed="rId3"/>
          <a:srcRect l="13131" t="18982" r="25757" b="16708"/>
          <a:stretch/>
        </p:blipFill>
        <p:spPr>
          <a:xfrm>
            <a:off x="6096000" y="1591721"/>
            <a:ext cx="3244747" cy="1707291"/>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861DD7C9-919A-AFCC-7EE8-02089FB3B23B}"/>
              </a:ext>
            </a:extLst>
          </p:cNvPr>
          <p:cNvPicPr>
            <a:picLocks noChangeAspect="1"/>
          </p:cNvPicPr>
          <p:nvPr/>
        </p:nvPicPr>
        <p:blipFill rotWithShape="1">
          <a:blip r:embed="rId4"/>
          <a:srcRect l="15604" t="18477" r="30640" b="17550"/>
          <a:stretch/>
        </p:blipFill>
        <p:spPr>
          <a:xfrm>
            <a:off x="169787" y="1432297"/>
            <a:ext cx="2950171" cy="1755455"/>
          </a:xfrm>
          <a:prstGeom prst="rect">
            <a:avLst/>
          </a:prstGeom>
        </p:spPr>
      </p:pic>
      <p:pic>
        <p:nvPicPr>
          <p:cNvPr id="11" name="Imagen 10" descr="Mapa&#10;&#10;Descripción generada automáticamente">
            <a:extLst>
              <a:ext uri="{FF2B5EF4-FFF2-40B4-BE49-F238E27FC236}">
                <a16:creationId xmlns:a16="http://schemas.microsoft.com/office/drawing/2014/main" id="{A0245D78-819C-1C0D-E343-564C81DB0ADB}"/>
              </a:ext>
            </a:extLst>
          </p:cNvPr>
          <p:cNvPicPr>
            <a:picLocks noChangeAspect="1"/>
          </p:cNvPicPr>
          <p:nvPr/>
        </p:nvPicPr>
        <p:blipFill rotWithShape="1">
          <a:blip r:embed="rId5"/>
          <a:srcRect l="17508" t="19150" r="31494" b="17214"/>
          <a:stretch/>
        </p:blipFill>
        <p:spPr>
          <a:xfrm>
            <a:off x="384392" y="4057952"/>
            <a:ext cx="2687301" cy="1676631"/>
          </a:xfrm>
          <a:prstGeom prst="rect">
            <a:avLst/>
          </a:prstGeom>
        </p:spPr>
      </p:pic>
      <p:pic>
        <p:nvPicPr>
          <p:cNvPr id="13" name="Imagen 12" descr="Mapa&#10;&#10;Descripción generada automáticamente">
            <a:extLst>
              <a:ext uri="{FF2B5EF4-FFF2-40B4-BE49-F238E27FC236}">
                <a16:creationId xmlns:a16="http://schemas.microsoft.com/office/drawing/2014/main" id="{94FDB3CA-4585-C5F0-3064-BFC41F4BBD2F}"/>
              </a:ext>
            </a:extLst>
          </p:cNvPr>
          <p:cNvPicPr>
            <a:picLocks noChangeAspect="1"/>
          </p:cNvPicPr>
          <p:nvPr/>
        </p:nvPicPr>
        <p:blipFill rotWithShape="1">
          <a:blip r:embed="rId6"/>
          <a:srcRect l="16835" t="18981" r="32249" b="17045"/>
          <a:stretch/>
        </p:blipFill>
        <p:spPr>
          <a:xfrm>
            <a:off x="3320984" y="4062333"/>
            <a:ext cx="2775016" cy="1743332"/>
          </a:xfrm>
          <a:prstGeom prst="rect">
            <a:avLst/>
          </a:prstGeom>
        </p:spPr>
      </p:pic>
      <p:pic>
        <p:nvPicPr>
          <p:cNvPr id="15" name="Imagen 14" descr="Mapa&#10;&#10;Descripción generada automáticamente">
            <a:extLst>
              <a:ext uri="{FF2B5EF4-FFF2-40B4-BE49-F238E27FC236}">
                <a16:creationId xmlns:a16="http://schemas.microsoft.com/office/drawing/2014/main" id="{945D23E3-9169-CAE1-AB15-5AA7C5312B79}"/>
              </a:ext>
            </a:extLst>
          </p:cNvPr>
          <p:cNvPicPr>
            <a:picLocks noChangeAspect="1"/>
          </p:cNvPicPr>
          <p:nvPr/>
        </p:nvPicPr>
        <p:blipFill rotWithShape="1">
          <a:blip r:embed="rId7"/>
          <a:srcRect l="18014" t="18645" r="32250" b="20581"/>
          <a:stretch/>
        </p:blipFill>
        <p:spPr>
          <a:xfrm>
            <a:off x="6345291" y="4057951"/>
            <a:ext cx="2744285" cy="1676631"/>
          </a:xfrm>
          <a:prstGeom prst="rect">
            <a:avLst/>
          </a:prstGeom>
        </p:spPr>
      </p:pic>
      <p:sp>
        <p:nvSpPr>
          <p:cNvPr id="16" name="CuadroTexto 15">
            <a:extLst>
              <a:ext uri="{FF2B5EF4-FFF2-40B4-BE49-F238E27FC236}">
                <a16:creationId xmlns:a16="http://schemas.microsoft.com/office/drawing/2014/main" id="{F223144F-064C-FA08-0879-82D9BAC647DF}"/>
              </a:ext>
            </a:extLst>
          </p:cNvPr>
          <p:cNvSpPr txBox="1"/>
          <p:nvPr/>
        </p:nvSpPr>
        <p:spPr>
          <a:xfrm>
            <a:off x="384392" y="752710"/>
            <a:ext cx="7161716" cy="402546"/>
          </a:xfrm>
          <a:prstGeom prst="rect">
            <a:avLst/>
          </a:prstGeom>
          <a:noFill/>
        </p:spPr>
        <p:txBody>
          <a:bodyPr wrap="square" rtlCol="0">
            <a:spAutoFit/>
          </a:bodyPr>
          <a:lstStyle/>
          <a:p>
            <a:pPr>
              <a:lnSpc>
                <a:spcPct val="120000"/>
              </a:lnSpc>
            </a:pPr>
            <a:r>
              <a:rPr lang="en-US" dirty="0"/>
              <a:t>I ran the algorithm in various resolutions and with two iterations</a:t>
            </a:r>
          </a:p>
        </p:txBody>
      </p:sp>
      <p:sp>
        <p:nvSpPr>
          <p:cNvPr id="17" name="CuadroTexto 16">
            <a:extLst>
              <a:ext uri="{FF2B5EF4-FFF2-40B4-BE49-F238E27FC236}">
                <a16:creationId xmlns:a16="http://schemas.microsoft.com/office/drawing/2014/main" id="{A5B1E28D-D807-0F71-8057-C1C974460098}"/>
              </a:ext>
            </a:extLst>
          </p:cNvPr>
          <p:cNvSpPr txBox="1"/>
          <p:nvPr/>
        </p:nvSpPr>
        <p:spPr>
          <a:xfrm>
            <a:off x="384392" y="1093743"/>
            <a:ext cx="3144398" cy="338554"/>
          </a:xfrm>
          <a:prstGeom prst="rect">
            <a:avLst/>
          </a:prstGeom>
          <a:noFill/>
        </p:spPr>
        <p:txBody>
          <a:bodyPr wrap="square">
            <a:spAutoFit/>
          </a:bodyPr>
          <a:lstStyle/>
          <a:p>
            <a:r>
              <a:rPr lang="en-US" sz="1600" b="1" dirty="0">
                <a:solidFill>
                  <a:schemeClr val="tx1">
                    <a:lumMod val="75000"/>
                    <a:lumOff val="25000"/>
                  </a:schemeClr>
                </a:solidFill>
                <a:latin typeface="Uber Move Medium" panose="02010603030201060303" pitchFamily="50" charset="0"/>
              </a:rPr>
              <a:t>Resolution of 5:</a:t>
            </a:r>
          </a:p>
        </p:txBody>
      </p:sp>
      <p:sp>
        <p:nvSpPr>
          <p:cNvPr id="18" name="CuadroTexto 17">
            <a:extLst>
              <a:ext uri="{FF2B5EF4-FFF2-40B4-BE49-F238E27FC236}">
                <a16:creationId xmlns:a16="http://schemas.microsoft.com/office/drawing/2014/main" id="{7BAD50E2-12A5-5240-D014-C3CA6D58F71E}"/>
              </a:ext>
            </a:extLst>
          </p:cNvPr>
          <p:cNvSpPr txBox="1"/>
          <p:nvPr/>
        </p:nvSpPr>
        <p:spPr>
          <a:xfrm>
            <a:off x="384392" y="3641432"/>
            <a:ext cx="3144398" cy="338554"/>
          </a:xfrm>
          <a:prstGeom prst="rect">
            <a:avLst/>
          </a:prstGeom>
          <a:noFill/>
        </p:spPr>
        <p:txBody>
          <a:bodyPr wrap="square">
            <a:spAutoFit/>
          </a:bodyPr>
          <a:lstStyle/>
          <a:p>
            <a:r>
              <a:rPr lang="en-US" sz="1600" b="1" dirty="0">
                <a:solidFill>
                  <a:schemeClr val="tx1">
                    <a:lumMod val="75000"/>
                    <a:lumOff val="25000"/>
                  </a:schemeClr>
                </a:solidFill>
                <a:latin typeface="Uber Move Medium" panose="02010603030201060303" pitchFamily="50" charset="0"/>
              </a:rPr>
              <a:t>Resolution of 0.8:</a:t>
            </a:r>
          </a:p>
        </p:txBody>
      </p:sp>
      <p:pic>
        <p:nvPicPr>
          <p:cNvPr id="20" name="Imagen 19" descr="Gráfico, Histograma&#10;&#10;Descripción generada automáticamente">
            <a:extLst>
              <a:ext uri="{FF2B5EF4-FFF2-40B4-BE49-F238E27FC236}">
                <a16:creationId xmlns:a16="http://schemas.microsoft.com/office/drawing/2014/main" id="{FBCAC7FF-0B10-E75F-DA44-ECC7DC1423EF}"/>
              </a:ext>
            </a:extLst>
          </p:cNvPr>
          <p:cNvPicPr>
            <a:picLocks noChangeAspect="1"/>
          </p:cNvPicPr>
          <p:nvPr/>
        </p:nvPicPr>
        <p:blipFill>
          <a:blip r:embed="rId8"/>
          <a:stretch>
            <a:fillRect/>
          </a:stretch>
        </p:blipFill>
        <p:spPr>
          <a:xfrm>
            <a:off x="9340747" y="1340252"/>
            <a:ext cx="2586058" cy="1939544"/>
          </a:xfrm>
          <a:prstGeom prst="rect">
            <a:avLst/>
          </a:prstGeom>
        </p:spPr>
      </p:pic>
      <p:pic>
        <p:nvPicPr>
          <p:cNvPr id="22" name="Imagen 21" descr="Gráfico, Histograma&#10;&#10;Descripción generada automáticamente">
            <a:extLst>
              <a:ext uri="{FF2B5EF4-FFF2-40B4-BE49-F238E27FC236}">
                <a16:creationId xmlns:a16="http://schemas.microsoft.com/office/drawing/2014/main" id="{C1E35F30-B65D-167D-0913-72F5498A0F97}"/>
              </a:ext>
            </a:extLst>
          </p:cNvPr>
          <p:cNvPicPr>
            <a:picLocks noChangeAspect="1"/>
          </p:cNvPicPr>
          <p:nvPr/>
        </p:nvPicPr>
        <p:blipFill>
          <a:blip r:embed="rId9"/>
          <a:stretch>
            <a:fillRect/>
          </a:stretch>
        </p:blipFill>
        <p:spPr>
          <a:xfrm>
            <a:off x="9338867" y="3795038"/>
            <a:ext cx="2586058" cy="1939544"/>
          </a:xfrm>
          <a:prstGeom prst="rect">
            <a:avLst/>
          </a:prstGeom>
        </p:spPr>
      </p:pic>
      <p:sp>
        <p:nvSpPr>
          <p:cNvPr id="24" name="Marcador de número de diapositiva 23">
            <a:extLst>
              <a:ext uri="{FF2B5EF4-FFF2-40B4-BE49-F238E27FC236}">
                <a16:creationId xmlns:a16="http://schemas.microsoft.com/office/drawing/2014/main" id="{E3E95044-1A3F-43AE-91A6-6EEEE6E5CEF9}"/>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8</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3056214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376CEE-4593-3AEE-2A15-42CDCAD76CF2}"/>
              </a:ext>
            </a:extLst>
          </p:cNvPr>
          <p:cNvSpPr txBox="1"/>
          <p:nvPr/>
        </p:nvSpPr>
        <p:spPr>
          <a:xfrm>
            <a:off x="0" y="170330"/>
            <a:ext cx="6589059" cy="707886"/>
          </a:xfrm>
          <a:prstGeom prst="rect">
            <a:avLst/>
          </a:prstGeom>
          <a:noFill/>
        </p:spPr>
        <p:txBody>
          <a:bodyPr wrap="square">
            <a:spAutoFit/>
          </a:bodyPr>
          <a:lstStyle/>
          <a:p>
            <a:r>
              <a:rPr lang="en-US" sz="4000" dirty="0">
                <a:latin typeface="Uber Move Medium" panose="02010603030201060303" pitchFamily="50" charset="0"/>
              </a:rPr>
              <a:t>04.– Implementation</a:t>
            </a:r>
            <a:endParaRPr lang="en-US" sz="4000" dirty="0">
              <a:solidFill>
                <a:schemeClr val="tx1">
                  <a:lumMod val="85000"/>
                  <a:lumOff val="15000"/>
                </a:schemeClr>
              </a:solidFill>
              <a:latin typeface="Uber Move Medium" panose="02010603030201060303" pitchFamily="50" charset="0"/>
            </a:endParaRPr>
          </a:p>
        </p:txBody>
      </p:sp>
      <p:sp>
        <p:nvSpPr>
          <p:cNvPr id="5" name="CuadroTexto 4">
            <a:extLst>
              <a:ext uri="{FF2B5EF4-FFF2-40B4-BE49-F238E27FC236}">
                <a16:creationId xmlns:a16="http://schemas.microsoft.com/office/drawing/2014/main" id="{70BE080B-337D-B084-ADF7-F0BC95BFC65C}"/>
              </a:ext>
            </a:extLst>
          </p:cNvPr>
          <p:cNvSpPr txBox="1"/>
          <p:nvPr/>
        </p:nvSpPr>
        <p:spPr>
          <a:xfrm>
            <a:off x="0" y="6488668"/>
            <a:ext cx="2321859" cy="369332"/>
          </a:xfrm>
          <a:prstGeom prst="rect">
            <a:avLst/>
          </a:prstGeom>
          <a:noFill/>
        </p:spPr>
        <p:txBody>
          <a:bodyPr wrap="square">
            <a:spAutoFit/>
          </a:bodyPr>
          <a:lstStyle/>
          <a:p>
            <a:r>
              <a:rPr lang="en-US" sz="1800" dirty="0">
                <a:solidFill>
                  <a:schemeClr val="bg1"/>
                </a:solidFill>
                <a:latin typeface="Uber Move Medium" panose="02010603030201060303" pitchFamily="50" charset="0"/>
              </a:rPr>
              <a:t>Customer Demands</a:t>
            </a:r>
          </a:p>
        </p:txBody>
      </p:sp>
      <p:sp>
        <p:nvSpPr>
          <p:cNvPr id="16" name="CuadroTexto 15">
            <a:extLst>
              <a:ext uri="{FF2B5EF4-FFF2-40B4-BE49-F238E27FC236}">
                <a16:creationId xmlns:a16="http://schemas.microsoft.com/office/drawing/2014/main" id="{F223144F-064C-FA08-0879-82D9BAC647DF}"/>
              </a:ext>
            </a:extLst>
          </p:cNvPr>
          <p:cNvSpPr txBox="1"/>
          <p:nvPr/>
        </p:nvSpPr>
        <p:spPr>
          <a:xfrm>
            <a:off x="384392" y="855649"/>
            <a:ext cx="8547172" cy="734945"/>
          </a:xfrm>
          <a:prstGeom prst="rect">
            <a:avLst/>
          </a:prstGeom>
          <a:noFill/>
        </p:spPr>
        <p:txBody>
          <a:bodyPr wrap="square" rtlCol="0">
            <a:spAutoFit/>
          </a:bodyPr>
          <a:lstStyle/>
          <a:p>
            <a:pPr>
              <a:lnSpc>
                <a:spcPct val="120000"/>
              </a:lnSpc>
            </a:pPr>
            <a:r>
              <a:rPr lang="en-US" dirty="0"/>
              <a:t>The last calculation was at the highest resolution, the results changed dramatically but stayed in east USA</a:t>
            </a:r>
          </a:p>
        </p:txBody>
      </p:sp>
      <p:sp>
        <p:nvSpPr>
          <p:cNvPr id="17" name="CuadroTexto 16">
            <a:extLst>
              <a:ext uri="{FF2B5EF4-FFF2-40B4-BE49-F238E27FC236}">
                <a16:creationId xmlns:a16="http://schemas.microsoft.com/office/drawing/2014/main" id="{A5B1E28D-D807-0F71-8057-C1C974460098}"/>
              </a:ext>
            </a:extLst>
          </p:cNvPr>
          <p:cNvSpPr txBox="1"/>
          <p:nvPr/>
        </p:nvSpPr>
        <p:spPr>
          <a:xfrm>
            <a:off x="384392" y="1614886"/>
            <a:ext cx="3144398" cy="338554"/>
          </a:xfrm>
          <a:prstGeom prst="rect">
            <a:avLst/>
          </a:prstGeom>
          <a:noFill/>
        </p:spPr>
        <p:txBody>
          <a:bodyPr wrap="square">
            <a:spAutoFit/>
          </a:bodyPr>
          <a:lstStyle/>
          <a:p>
            <a:r>
              <a:rPr lang="en-US" sz="1600" b="1" dirty="0">
                <a:solidFill>
                  <a:schemeClr val="tx1">
                    <a:lumMod val="75000"/>
                    <a:lumOff val="25000"/>
                  </a:schemeClr>
                </a:solidFill>
                <a:latin typeface="Uber Move Medium" panose="02010603030201060303" pitchFamily="50" charset="0"/>
              </a:rPr>
              <a:t>Resolution of 0.2:</a:t>
            </a:r>
          </a:p>
        </p:txBody>
      </p:sp>
      <p:pic>
        <p:nvPicPr>
          <p:cNvPr id="10" name="Imagen 9" descr="Mapa&#10;&#10;Descripción generada automáticamente">
            <a:extLst>
              <a:ext uri="{FF2B5EF4-FFF2-40B4-BE49-F238E27FC236}">
                <a16:creationId xmlns:a16="http://schemas.microsoft.com/office/drawing/2014/main" id="{4F308DDD-0FBB-78A8-0B67-1F0957A26531}"/>
              </a:ext>
            </a:extLst>
          </p:cNvPr>
          <p:cNvPicPr>
            <a:picLocks noChangeAspect="1"/>
          </p:cNvPicPr>
          <p:nvPr/>
        </p:nvPicPr>
        <p:blipFill rotWithShape="1">
          <a:blip r:embed="rId2"/>
          <a:srcRect l="19445" t="19171" r="32912" b="20076"/>
          <a:stretch/>
        </p:blipFill>
        <p:spPr>
          <a:xfrm>
            <a:off x="384392" y="1956736"/>
            <a:ext cx="3352800" cy="2137678"/>
          </a:xfrm>
          <a:prstGeom prst="rect">
            <a:avLst/>
          </a:prstGeom>
        </p:spPr>
      </p:pic>
      <p:pic>
        <p:nvPicPr>
          <p:cNvPr id="14" name="Imagen 13" descr="Mapa&#10;&#10;Descripción generada automáticamente">
            <a:extLst>
              <a:ext uri="{FF2B5EF4-FFF2-40B4-BE49-F238E27FC236}">
                <a16:creationId xmlns:a16="http://schemas.microsoft.com/office/drawing/2014/main" id="{1BD0B29A-46EB-3396-8222-053664A3D7EC}"/>
              </a:ext>
            </a:extLst>
          </p:cNvPr>
          <p:cNvPicPr>
            <a:picLocks noChangeAspect="1"/>
          </p:cNvPicPr>
          <p:nvPr/>
        </p:nvPicPr>
        <p:blipFill rotWithShape="1">
          <a:blip r:embed="rId3"/>
          <a:srcRect l="18855" t="19171" r="33082" b="20244"/>
          <a:stretch/>
        </p:blipFill>
        <p:spPr>
          <a:xfrm>
            <a:off x="4419600" y="2013924"/>
            <a:ext cx="3352800" cy="2113087"/>
          </a:xfrm>
          <a:prstGeom prst="rect">
            <a:avLst/>
          </a:prstGeom>
        </p:spPr>
      </p:pic>
      <p:pic>
        <p:nvPicPr>
          <p:cNvPr id="20" name="Imagen 19" descr="Mapa&#10;&#10;Descripción generada automáticamente">
            <a:extLst>
              <a:ext uri="{FF2B5EF4-FFF2-40B4-BE49-F238E27FC236}">
                <a16:creationId xmlns:a16="http://schemas.microsoft.com/office/drawing/2014/main" id="{E5A20378-E442-125D-A808-64E594DFE43C}"/>
              </a:ext>
            </a:extLst>
          </p:cNvPr>
          <p:cNvPicPr>
            <a:picLocks noChangeAspect="1"/>
          </p:cNvPicPr>
          <p:nvPr/>
        </p:nvPicPr>
        <p:blipFill rotWithShape="1">
          <a:blip r:embed="rId4"/>
          <a:srcRect l="19276" t="19171" r="32829" b="20413"/>
          <a:stretch/>
        </p:blipFill>
        <p:spPr>
          <a:xfrm>
            <a:off x="281408" y="4234997"/>
            <a:ext cx="3350366" cy="2113087"/>
          </a:xfrm>
          <a:prstGeom prst="rect">
            <a:avLst/>
          </a:prstGeom>
        </p:spPr>
      </p:pic>
      <p:pic>
        <p:nvPicPr>
          <p:cNvPr id="24" name="Imagen 23" descr="Gráfico, Histograma&#10;&#10;Descripción generada automáticamente">
            <a:extLst>
              <a:ext uri="{FF2B5EF4-FFF2-40B4-BE49-F238E27FC236}">
                <a16:creationId xmlns:a16="http://schemas.microsoft.com/office/drawing/2014/main" id="{2CD9E484-B686-F4A7-FB1F-FF6464D09A71}"/>
              </a:ext>
            </a:extLst>
          </p:cNvPr>
          <p:cNvPicPr>
            <a:picLocks noChangeAspect="1"/>
          </p:cNvPicPr>
          <p:nvPr/>
        </p:nvPicPr>
        <p:blipFill>
          <a:blip r:embed="rId5"/>
          <a:stretch>
            <a:fillRect/>
          </a:stretch>
        </p:blipFill>
        <p:spPr>
          <a:xfrm>
            <a:off x="8384717" y="2275913"/>
            <a:ext cx="3422891" cy="2567167"/>
          </a:xfrm>
          <a:prstGeom prst="rect">
            <a:avLst/>
          </a:prstGeom>
        </p:spPr>
      </p:pic>
      <p:pic>
        <p:nvPicPr>
          <p:cNvPr id="28" name="Imagen 27" descr="Mapa&#10;&#10;Descripción generada automáticamente">
            <a:extLst>
              <a:ext uri="{FF2B5EF4-FFF2-40B4-BE49-F238E27FC236}">
                <a16:creationId xmlns:a16="http://schemas.microsoft.com/office/drawing/2014/main" id="{84C8D3BD-5A2B-DE04-BCA4-289AEAD5CCC3}"/>
              </a:ext>
            </a:extLst>
          </p:cNvPr>
          <p:cNvPicPr>
            <a:picLocks noChangeAspect="1"/>
          </p:cNvPicPr>
          <p:nvPr/>
        </p:nvPicPr>
        <p:blipFill rotWithShape="1">
          <a:blip r:embed="rId4"/>
          <a:srcRect l="48058" t="38522" r="40560" b="37619"/>
          <a:stretch/>
        </p:blipFill>
        <p:spPr>
          <a:xfrm>
            <a:off x="5066004" y="4234997"/>
            <a:ext cx="1884482" cy="1975112"/>
          </a:xfrm>
          <a:prstGeom prst="rect">
            <a:avLst/>
          </a:prstGeom>
        </p:spPr>
      </p:pic>
      <p:sp>
        <p:nvSpPr>
          <p:cNvPr id="29" name="Rectángulo 28">
            <a:extLst>
              <a:ext uri="{FF2B5EF4-FFF2-40B4-BE49-F238E27FC236}">
                <a16:creationId xmlns:a16="http://schemas.microsoft.com/office/drawing/2014/main" id="{DF8EE86E-1453-B839-664D-4DEA6CAA058A}"/>
              </a:ext>
            </a:extLst>
          </p:cNvPr>
          <p:cNvSpPr/>
          <p:nvPr/>
        </p:nvSpPr>
        <p:spPr>
          <a:xfrm>
            <a:off x="2403486" y="5033293"/>
            <a:ext cx="581761" cy="65117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ector recto 30">
            <a:extLst>
              <a:ext uri="{FF2B5EF4-FFF2-40B4-BE49-F238E27FC236}">
                <a16:creationId xmlns:a16="http://schemas.microsoft.com/office/drawing/2014/main" id="{E6F64A6B-50D5-EA60-81B2-F111715E2973}"/>
              </a:ext>
            </a:extLst>
          </p:cNvPr>
          <p:cNvCxnSpPr>
            <a:stCxn id="29" idx="0"/>
          </p:cNvCxnSpPr>
          <p:nvPr/>
        </p:nvCxnSpPr>
        <p:spPr>
          <a:xfrm flipV="1">
            <a:off x="2694367" y="4234997"/>
            <a:ext cx="2371637" cy="798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EAF4BC00-76AD-5BDC-3F27-E54E119FB992}"/>
              </a:ext>
            </a:extLst>
          </p:cNvPr>
          <p:cNvCxnSpPr>
            <a:cxnSpLocks/>
          </p:cNvCxnSpPr>
          <p:nvPr/>
        </p:nvCxnSpPr>
        <p:spPr>
          <a:xfrm>
            <a:off x="2694366" y="5684470"/>
            <a:ext cx="2371638" cy="5344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Marcador de número de diapositiva 35">
            <a:extLst>
              <a:ext uri="{FF2B5EF4-FFF2-40B4-BE49-F238E27FC236}">
                <a16:creationId xmlns:a16="http://schemas.microsoft.com/office/drawing/2014/main" id="{BC694797-B845-BE1C-D89D-17541830C60A}"/>
              </a:ext>
            </a:extLst>
          </p:cNvPr>
          <p:cNvSpPr>
            <a:spLocks noGrp="1"/>
          </p:cNvSpPr>
          <p:nvPr>
            <p:ph type="sldNum" sz="quarter" idx="12"/>
          </p:nvPr>
        </p:nvSpPr>
        <p:spPr/>
        <p:txBody>
          <a:bodyPr/>
          <a:lstStyle/>
          <a:p>
            <a:fld id="{3A98EE3D-8CD1-4C3F-BD1C-C98C9596463C}" type="slidenum">
              <a:rPr lang="en-US" sz="1400" smtClean="0">
                <a:latin typeface="Uber Move Medium" panose="02010603030201060303" pitchFamily="50" charset="0"/>
              </a:rPr>
              <a:t>9</a:t>
            </a:fld>
            <a:endParaRPr lang="en-US" sz="1400" dirty="0">
              <a:latin typeface="Uber Move Medium" panose="02010603030201060303" pitchFamily="50" charset="0"/>
            </a:endParaRPr>
          </a:p>
        </p:txBody>
      </p:sp>
    </p:spTree>
    <p:extLst>
      <p:ext uri="{BB962C8B-B14F-4D97-AF65-F5344CB8AC3E}">
        <p14:creationId xmlns:p14="http://schemas.microsoft.com/office/powerpoint/2010/main" val="75460941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{CA6E813A-59B8-468B-AC79-6794E0923E34}tf22581678_win32</Template>
  <TotalTime>353</TotalTime>
  <Words>1562</Words>
  <Application>Microsoft Office PowerPoint</Application>
  <PresentationFormat>Panorámica</PresentationFormat>
  <Paragraphs>269</Paragraphs>
  <Slides>24</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Aptos</vt:lpstr>
      <vt:lpstr>Arial</vt:lpstr>
      <vt:lpstr>Calibri</vt:lpstr>
      <vt:lpstr>Calibri Light</vt:lpstr>
      <vt:lpstr>Uber Move Medium</vt:lpstr>
      <vt:lpstr>RetrospectVTI</vt:lpstr>
      <vt:lpstr>Uber Freight Interview Homework</vt:lpstr>
      <vt:lpstr>Introduction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Freight Data Assessment Case</dc:title>
  <dc:creator>Edgar Humberto Tijerina Tamez</dc:creator>
  <cp:lastModifiedBy>Edgar Humberto Tijerina Tamez</cp:lastModifiedBy>
  <cp:revision>4</cp:revision>
  <dcterms:created xsi:type="dcterms:W3CDTF">2025-03-26T17:26:56Z</dcterms:created>
  <dcterms:modified xsi:type="dcterms:W3CDTF">2025-03-26T23:32:39Z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